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8" r:id="rId4"/>
    <p:sldId id="271" r:id="rId5"/>
    <p:sldId id="277" r:id="rId6"/>
    <p:sldId id="279" r:id="rId7"/>
    <p:sldId id="266" r:id="rId8"/>
    <p:sldId id="281" r:id="rId9"/>
    <p:sldId id="278" r:id="rId10"/>
    <p:sldId id="276"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44" autoAdjust="0"/>
  </p:normalViewPr>
  <p:slideViewPr>
    <p:cSldViewPr>
      <p:cViewPr varScale="1">
        <p:scale>
          <a:sx n="53" d="100"/>
          <a:sy n="53" d="100"/>
        </p:scale>
        <p:origin x="166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265CDD59-0254-4CA4-8E8F-2F790EAD27CE}" type="datetimeFigureOut">
              <a:rPr lang="en-US" smtClean="0"/>
              <a:t>3/30/2017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440" tIns="45720" rIns="91440" bIns="45720" rtlCol="0" anchor="b"/>
          <a:lstStyle>
            <a:lvl1pPr algn="r">
              <a:defRPr sz="1200"/>
            </a:lvl1pPr>
          </a:lstStyle>
          <a:p>
            <a:fld id="{C244FDA0-6259-42EB-A040-CF98D43406E9}" type="slidenum">
              <a:rPr lang="en-US" smtClean="0"/>
              <a:t>‹#›</a:t>
            </a:fld>
            <a:endParaRPr lang="en-US"/>
          </a:p>
        </p:txBody>
      </p:sp>
    </p:spTree>
    <p:extLst>
      <p:ext uri="{BB962C8B-B14F-4D97-AF65-F5344CB8AC3E}">
        <p14:creationId xmlns:p14="http://schemas.microsoft.com/office/powerpoint/2010/main" val="2669081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1</a:t>
            </a:fld>
            <a:endParaRPr lang="en-US"/>
          </a:p>
        </p:txBody>
      </p:sp>
    </p:spTree>
    <p:extLst>
      <p:ext uri="{BB962C8B-B14F-4D97-AF65-F5344CB8AC3E}">
        <p14:creationId xmlns:p14="http://schemas.microsoft.com/office/powerpoint/2010/main" val="3875229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10</a:t>
            </a:fld>
            <a:endParaRPr lang="en-US"/>
          </a:p>
        </p:txBody>
      </p:sp>
    </p:spTree>
    <p:extLst>
      <p:ext uri="{BB962C8B-B14F-4D97-AF65-F5344CB8AC3E}">
        <p14:creationId xmlns:p14="http://schemas.microsoft.com/office/powerpoint/2010/main" val="4129212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11</a:t>
            </a:fld>
            <a:endParaRPr lang="en-US"/>
          </a:p>
        </p:txBody>
      </p:sp>
    </p:spTree>
    <p:extLst>
      <p:ext uri="{BB962C8B-B14F-4D97-AF65-F5344CB8AC3E}">
        <p14:creationId xmlns:p14="http://schemas.microsoft.com/office/powerpoint/2010/main" val="412921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2</a:t>
            </a:fld>
            <a:endParaRPr lang="en-US"/>
          </a:p>
        </p:txBody>
      </p:sp>
    </p:spTree>
    <p:extLst>
      <p:ext uri="{BB962C8B-B14F-4D97-AF65-F5344CB8AC3E}">
        <p14:creationId xmlns:p14="http://schemas.microsoft.com/office/powerpoint/2010/main" val="3798545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Last week President Trump released his “skinny” budget, that recommended a wide range of deep cuts and the elimination of many programs in order to balance a recommended $54 billion increase in defense spending.</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This slide has examples of some of the cuts that would most directly impact the Great Lakes region.</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I’m going to focus on the GLRI and EPA</a:t>
            </a:r>
          </a:p>
          <a:p>
            <a:pPr marL="742950" marR="0" lvl="1" indent="-285750">
              <a:lnSpc>
                <a:spcPct val="115000"/>
              </a:lnSpc>
              <a:spcBef>
                <a:spcPts val="0"/>
              </a:spcBef>
              <a:spcAft>
                <a:spcPts val="0"/>
              </a:spcAft>
              <a:buFont typeface="Courier New"/>
              <a:buChar char="o"/>
            </a:pPr>
            <a:r>
              <a:rPr lang="en-US" sz="1200" dirty="0" smtClean="0">
                <a:effectLst/>
                <a:latin typeface="+mn-lt"/>
                <a:ea typeface="Calibri"/>
                <a:cs typeface="Times New Roman"/>
              </a:rPr>
              <a:t>GLRI would be zeroed out in the FY2018 budget</a:t>
            </a:r>
          </a:p>
          <a:p>
            <a:pPr marL="742950" marR="0" lvl="1" indent="-285750">
              <a:lnSpc>
                <a:spcPct val="115000"/>
              </a:lnSpc>
              <a:spcBef>
                <a:spcPts val="0"/>
              </a:spcBef>
              <a:spcAft>
                <a:spcPts val="0"/>
              </a:spcAft>
              <a:buFont typeface="Courier New"/>
              <a:buChar char="o"/>
            </a:pPr>
            <a:r>
              <a:rPr lang="en-US" sz="1200" dirty="0" smtClean="0">
                <a:effectLst/>
                <a:latin typeface="+mn-lt"/>
                <a:ea typeface="Calibri"/>
                <a:cs typeface="Times New Roman"/>
              </a:rPr>
              <a:t>EPA would face very dramatic cuts.  Overall the budget would be slashed by 31%, with a reduction of the EPA’s workforce by 20% and a reduction of grants to states and local governments by $482 million to a total of $597 million.</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Additionally, two important reductions that are not included on this slide are:</a:t>
            </a:r>
          </a:p>
          <a:p>
            <a:pPr marL="742950" marR="0" lvl="1" indent="-285750">
              <a:lnSpc>
                <a:spcPct val="115000"/>
              </a:lnSpc>
              <a:spcBef>
                <a:spcPts val="0"/>
              </a:spcBef>
              <a:spcAft>
                <a:spcPts val="0"/>
              </a:spcAft>
              <a:buFont typeface="Courier New"/>
              <a:buChar char="o"/>
            </a:pPr>
            <a:r>
              <a:rPr lang="en-US" sz="1200" dirty="0" smtClean="0">
                <a:effectLst/>
                <a:latin typeface="+mn-lt"/>
                <a:ea typeface="Calibri"/>
                <a:cs typeface="Times New Roman"/>
              </a:rPr>
              <a:t>The USACE’s budget would be reduced by $1 billion to $5 billion overall</a:t>
            </a:r>
          </a:p>
          <a:p>
            <a:pPr marL="742950" marR="0" lvl="1" indent="-285750">
              <a:lnSpc>
                <a:spcPct val="115000"/>
              </a:lnSpc>
              <a:spcBef>
                <a:spcPts val="0"/>
              </a:spcBef>
              <a:spcAft>
                <a:spcPts val="1000"/>
              </a:spcAft>
              <a:buFont typeface="Courier New"/>
              <a:buChar char="o"/>
            </a:pPr>
            <a:r>
              <a:rPr lang="en-US" sz="1200" dirty="0" smtClean="0">
                <a:effectLst/>
                <a:latin typeface="+mn-lt"/>
                <a:ea typeface="Calibri"/>
                <a:cs typeface="Times New Roman"/>
              </a:rPr>
              <a:t>The budget would zero out discretionary funding for FEMA’s National Flood Insurance Program’s flood hazard mapping program.</a:t>
            </a:r>
            <a:endParaRPr lang="en-US" sz="12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C244FDA0-6259-42EB-A040-CF98D43406E9}" type="slidenum">
              <a:rPr lang="en-US" smtClean="0"/>
              <a:t>3</a:t>
            </a:fld>
            <a:endParaRPr lang="en-US"/>
          </a:p>
        </p:txBody>
      </p:sp>
    </p:spTree>
    <p:extLst>
      <p:ext uri="{BB962C8B-B14F-4D97-AF65-F5344CB8AC3E}">
        <p14:creationId xmlns:p14="http://schemas.microsoft.com/office/powerpoint/2010/main" val="3340533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Congress has about 20 work days to finish off the remaining FY17 11 appropriations bill by April 28, which is when the current CR is set to expire.</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 House just passed the FY17 Defense Appropriations bill, which has already been pre-negotiated with the Senate.</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While appropriators haven’t announced how they plan to move ahead on FY17, they could use the Defense bill as a vehicle for an omnibus.</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Congress could also consider a supplemental bill to provide an additional $33 billion for defense and the construction of a border wall.    </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 House and Senate Appropriations Committees have already been holding “Member hearings” to register input from Members of Congress on the FY18 bills and have begun pressing forward with hearings on the President’s budget request this week.  </a:t>
            </a:r>
          </a:p>
          <a:p>
            <a:pPr marL="342900" marR="0" lvl="0" indent="-342900">
              <a:lnSpc>
                <a:spcPct val="115000"/>
              </a:lnSpc>
              <a:spcBef>
                <a:spcPts val="0"/>
              </a:spcBef>
              <a:spcAft>
                <a:spcPts val="1000"/>
              </a:spcAft>
              <a:buFont typeface="Symbol"/>
              <a:buChar char=""/>
            </a:pPr>
            <a:r>
              <a:rPr lang="en-US" sz="1200" dirty="0" smtClean="0">
                <a:effectLst/>
                <a:latin typeface="+mn-lt"/>
                <a:ea typeface="Calibri"/>
                <a:cs typeface="Times New Roman"/>
              </a:rPr>
              <a:t>The President is expected to send Congress a more detailed budget in May.</a:t>
            </a:r>
          </a:p>
        </p:txBody>
      </p:sp>
      <p:sp>
        <p:nvSpPr>
          <p:cNvPr id="4" name="Slide Number Placeholder 3"/>
          <p:cNvSpPr>
            <a:spLocks noGrp="1"/>
          </p:cNvSpPr>
          <p:nvPr>
            <p:ph type="sldNum" sz="quarter" idx="10"/>
          </p:nvPr>
        </p:nvSpPr>
        <p:spPr/>
        <p:txBody>
          <a:bodyPr/>
          <a:lstStyle/>
          <a:p>
            <a:fld id="{C244FDA0-6259-42EB-A040-CF98D43406E9}" type="slidenum">
              <a:rPr lang="en-US" smtClean="0"/>
              <a:t>4</a:t>
            </a:fld>
            <a:endParaRPr lang="en-US"/>
          </a:p>
        </p:txBody>
      </p:sp>
    </p:spTree>
    <p:extLst>
      <p:ext uri="{BB962C8B-B14F-4D97-AF65-F5344CB8AC3E}">
        <p14:creationId xmlns:p14="http://schemas.microsoft.com/office/powerpoint/2010/main" val="3340533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One of the largest issues facing the Great Lakes at the federal level is the proposed cuts to GLRI.</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Many Great Lakes lawmakers have released statements in opposition to the cuts to the GLRI.  </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And the GLRI has received large bipartisan support in the past.  Last fall during the WRDA debate, the GLRI was passed by an overwhelming vote of 407-18.  I should note though that one of the “no” votes was cast by Mick </a:t>
            </a:r>
            <a:r>
              <a:rPr lang="en-US" sz="1200" dirty="0" err="1" smtClean="0">
                <a:effectLst/>
                <a:latin typeface="+mn-lt"/>
                <a:ea typeface="Calibri"/>
                <a:cs typeface="Times New Roman"/>
              </a:rPr>
              <a:t>Mulvaney</a:t>
            </a:r>
            <a:r>
              <a:rPr lang="en-US" sz="1200" dirty="0" smtClean="0">
                <a:effectLst/>
                <a:latin typeface="+mn-lt"/>
                <a:ea typeface="Calibri"/>
                <a:cs typeface="Times New Roman"/>
              </a:rPr>
              <a:t>, who is the new OMB Director.</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Senate Great Lakes Task Force, led by Co-Chairs Sen. Stabenow and Sen. Portman, sent a letter to EPA about their concerns with potential cuts.</a:t>
            </a:r>
          </a:p>
          <a:p>
            <a:pPr marL="342900" marR="0" lvl="0" indent="-342900">
              <a:lnSpc>
                <a:spcPct val="115000"/>
              </a:lnSpc>
              <a:spcBef>
                <a:spcPts val="0"/>
              </a:spcBef>
              <a:spcAft>
                <a:spcPts val="1000"/>
              </a:spcAft>
              <a:buFont typeface="Symbol"/>
              <a:buChar char=""/>
            </a:pPr>
            <a:r>
              <a:rPr lang="en-US" sz="1200" dirty="0" smtClean="0">
                <a:effectLst/>
                <a:latin typeface="+mn-lt"/>
                <a:ea typeface="Calibri"/>
                <a:cs typeface="Times New Roman"/>
              </a:rPr>
              <a:t>Letter is also being circulated to Members to send to the Appropriations Committee in support of $300 million for GLRI in FY18.</a:t>
            </a:r>
          </a:p>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5</a:t>
            </a:fld>
            <a:endParaRPr lang="en-US"/>
          </a:p>
        </p:txBody>
      </p:sp>
    </p:spTree>
    <p:extLst>
      <p:ext uri="{BB962C8B-B14F-4D97-AF65-F5344CB8AC3E}">
        <p14:creationId xmlns:p14="http://schemas.microsoft.com/office/powerpoint/2010/main" val="366344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 Vessel Incidental Discharge Act (VIDA), which would make the US Coast Guard the sole regulator of ballast water discharge, has been reintroduced in both the Senate and House.</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 Senate Commerce Committee reported the bill out of Committee by a voice vote, several Democratic lawmakers, including Sen. Baldwin and Sen. Peters asked to be on the recorded in opposition to the legislation.  </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Last Congress, VIDA was tacked on to the House’s National Defense Authorization (NDAA).  There was a big push to include it in the final NDAA conference report, but was pulled at the last minute to help move the NDAA on for final passage.</a:t>
            </a:r>
          </a:p>
          <a:p>
            <a:pPr marL="342900" marR="0" lvl="0" indent="-342900">
              <a:lnSpc>
                <a:spcPct val="115000"/>
              </a:lnSpc>
              <a:spcBef>
                <a:spcPts val="0"/>
              </a:spcBef>
              <a:spcAft>
                <a:spcPts val="1000"/>
              </a:spcAft>
              <a:buFont typeface="Symbol"/>
              <a:buChar char=""/>
            </a:pPr>
            <a:r>
              <a:rPr lang="en-US" sz="1200" dirty="0" smtClean="0">
                <a:effectLst/>
                <a:latin typeface="+mn-lt"/>
                <a:ea typeface="Calibri"/>
                <a:cs typeface="Times New Roman"/>
              </a:rPr>
              <a:t>There will likely be more attempts to hitch VIDA onto legislation that begins to move.  </a:t>
            </a:r>
          </a:p>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6</a:t>
            </a:fld>
            <a:endParaRPr lang="en-US"/>
          </a:p>
        </p:txBody>
      </p:sp>
    </p:spTree>
    <p:extLst>
      <p:ext uri="{BB962C8B-B14F-4D97-AF65-F5344CB8AC3E}">
        <p14:creationId xmlns:p14="http://schemas.microsoft.com/office/powerpoint/2010/main" val="3219908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7</a:t>
            </a:fld>
            <a:endParaRPr lang="en-US"/>
          </a:p>
        </p:txBody>
      </p:sp>
    </p:spTree>
    <p:extLst>
      <p:ext uri="{BB962C8B-B14F-4D97-AF65-F5344CB8AC3E}">
        <p14:creationId xmlns:p14="http://schemas.microsoft.com/office/powerpoint/2010/main" val="4129212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4FDA0-6259-42EB-A040-CF98D43406E9}" type="slidenum">
              <a:rPr lang="en-US" smtClean="0"/>
              <a:t>8</a:t>
            </a:fld>
            <a:endParaRPr lang="en-US"/>
          </a:p>
        </p:txBody>
      </p:sp>
    </p:spTree>
    <p:extLst>
      <p:ext uri="{BB962C8B-B14F-4D97-AF65-F5344CB8AC3E}">
        <p14:creationId xmlns:p14="http://schemas.microsoft.com/office/powerpoint/2010/main" val="2121182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4FDA0-6259-42EB-A040-CF98D43406E9}" type="slidenum">
              <a:rPr lang="en-US" smtClean="0"/>
              <a:t>9</a:t>
            </a:fld>
            <a:endParaRPr lang="en-US"/>
          </a:p>
        </p:txBody>
      </p:sp>
    </p:spTree>
    <p:extLst>
      <p:ext uri="{BB962C8B-B14F-4D97-AF65-F5344CB8AC3E}">
        <p14:creationId xmlns:p14="http://schemas.microsoft.com/office/powerpoint/2010/main" val="119755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9E169A-4787-416A-8353-4E81509EAE8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274243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E169A-4787-416A-8353-4E81509EAE8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317284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E169A-4787-416A-8353-4E81509EAE8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62584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E169A-4787-416A-8353-4E81509EAE8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119987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E169A-4787-416A-8353-4E81509EAE8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287929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9E169A-4787-416A-8353-4E81509EAE82}"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245170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9E169A-4787-416A-8353-4E81509EAE82}"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276470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9E169A-4787-416A-8353-4E81509EAE82}"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275105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E169A-4787-416A-8353-4E81509EAE82}"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81014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E169A-4787-416A-8353-4E81509EAE82}"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328876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E169A-4787-416A-8353-4E81509EAE82}"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1E7C-8BA2-4439-9FAE-2DF2A297F277}" type="slidenum">
              <a:rPr lang="en-US" smtClean="0"/>
              <a:t>‹#›</a:t>
            </a:fld>
            <a:endParaRPr lang="en-US"/>
          </a:p>
        </p:txBody>
      </p:sp>
    </p:spTree>
    <p:extLst>
      <p:ext uri="{BB962C8B-B14F-4D97-AF65-F5344CB8AC3E}">
        <p14:creationId xmlns:p14="http://schemas.microsoft.com/office/powerpoint/2010/main" val="214786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E169A-4787-416A-8353-4E81509EAE82}" type="datetimeFigureOut">
              <a:rPr lang="en-US" smtClean="0"/>
              <a:t>3/30/2017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E1E7C-8BA2-4439-9FAE-2DF2A297F277}" type="slidenum">
              <a:rPr lang="en-US" smtClean="0"/>
              <a:t>‹#›</a:t>
            </a:fld>
            <a:endParaRPr lang="en-US"/>
          </a:p>
        </p:txBody>
      </p:sp>
    </p:spTree>
    <p:extLst>
      <p:ext uri="{BB962C8B-B14F-4D97-AF65-F5344CB8AC3E}">
        <p14:creationId xmlns:p14="http://schemas.microsoft.com/office/powerpoint/2010/main" val="380033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lstStyle/>
          <a:p>
            <a:r>
              <a:rPr lang="en-US" dirty="0" smtClean="0">
                <a:latin typeface="Times New Roman" pitchFamily="18" charset="0"/>
                <a:cs typeface="Times New Roman" pitchFamily="18" charset="0"/>
              </a:rPr>
              <a:t>Federal Legislative Update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066800" y="4800600"/>
            <a:ext cx="6934200" cy="1752600"/>
          </a:xfrm>
        </p:spPr>
        <p:txBody>
          <a:bodyPr>
            <a:normAutofit/>
          </a:bodyPr>
          <a:lstStyle/>
          <a:p>
            <a:r>
              <a:rPr lang="en-US" sz="2400" dirty="0" smtClean="0">
                <a:solidFill>
                  <a:schemeClr val="tx1"/>
                </a:solidFill>
                <a:latin typeface="Times New Roman" pitchFamily="18" charset="0"/>
                <a:cs typeface="Times New Roman" pitchFamily="18" charset="0"/>
              </a:rPr>
              <a:t>Matthew McKenna</a:t>
            </a:r>
          </a:p>
          <a:p>
            <a:r>
              <a:rPr lang="en-US" sz="2400" dirty="0" smtClean="0">
                <a:solidFill>
                  <a:schemeClr val="tx1"/>
                </a:solidFill>
                <a:latin typeface="Times New Roman" pitchFamily="18" charset="0"/>
                <a:cs typeface="Times New Roman" pitchFamily="18" charset="0"/>
              </a:rPr>
              <a:t>Director, Great Lakes Washington Program</a:t>
            </a:r>
          </a:p>
          <a:p>
            <a:r>
              <a:rPr lang="en-US" sz="2400" dirty="0" smtClean="0">
                <a:solidFill>
                  <a:schemeClr val="tx1"/>
                </a:solidFill>
                <a:latin typeface="Times New Roman" pitchFamily="18" charset="0"/>
                <a:cs typeface="Times New Roman" pitchFamily="18" charset="0"/>
              </a:rPr>
              <a:t>March 20, 2017</a:t>
            </a:r>
            <a:endParaRPr lang="en-US" sz="24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4672584" cy="2505456"/>
          </a:xfrm>
          <a:prstGeom prst="rect">
            <a:avLst/>
          </a:prstGeom>
        </p:spPr>
      </p:pic>
    </p:spTree>
    <p:extLst>
      <p:ext uri="{BB962C8B-B14F-4D97-AF65-F5344CB8AC3E}">
        <p14:creationId xmlns:p14="http://schemas.microsoft.com/office/powerpoint/2010/main" val="2665496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Other Big Ticket Legislative Proposals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81600"/>
          </a:xfrm>
        </p:spPr>
        <p:txBody>
          <a:bodyPr>
            <a:normAutofit fontScale="25000" lnSpcReduction="20000"/>
          </a:bodyPr>
          <a:lstStyle/>
          <a:p>
            <a:r>
              <a:rPr lang="en-US" sz="5600" b="1" dirty="0" smtClean="0"/>
              <a:t>Major infrastructure legislation</a:t>
            </a:r>
          </a:p>
          <a:p>
            <a:pPr lvl="1">
              <a:buFont typeface="Courier New" panose="02070309020205020404" pitchFamily="49" charset="0"/>
              <a:buChar char="o"/>
            </a:pPr>
            <a:r>
              <a:rPr lang="en-US" sz="5600" dirty="0" smtClean="0"/>
              <a:t>During the 2016 Presidential election, President Trump pledged new major investments in infrastructure.</a:t>
            </a:r>
          </a:p>
          <a:p>
            <a:pPr lvl="1">
              <a:buFont typeface="Courier New" panose="02070309020205020404" pitchFamily="49" charset="0"/>
              <a:buChar char="o"/>
            </a:pPr>
            <a:r>
              <a:rPr lang="en-US" sz="5600" dirty="0" smtClean="0"/>
              <a:t>The White House has yet to release any significant details about an infrastructure proposal.</a:t>
            </a:r>
          </a:p>
          <a:p>
            <a:pPr lvl="1">
              <a:buFont typeface="Courier New" panose="02070309020205020404" pitchFamily="49" charset="0"/>
              <a:buChar char="o"/>
            </a:pPr>
            <a:r>
              <a:rPr lang="en-US" sz="5600" dirty="0" smtClean="0"/>
              <a:t>Senate </a:t>
            </a:r>
            <a:r>
              <a:rPr lang="en-US" sz="5600" dirty="0"/>
              <a:t>Democrats unveiled </a:t>
            </a:r>
            <a:r>
              <a:rPr lang="en-US" sz="5600" dirty="0" smtClean="0"/>
              <a:t>a $1 </a:t>
            </a:r>
            <a:r>
              <a:rPr lang="en-US" sz="5600" dirty="0"/>
              <a:t>trillion plan to revamp the nation’s airports, bridges, roads and </a:t>
            </a:r>
            <a:r>
              <a:rPr lang="en-US" sz="5600" dirty="0" smtClean="0"/>
              <a:t>seaports. </a:t>
            </a:r>
          </a:p>
          <a:p>
            <a:pPr lvl="0"/>
            <a:r>
              <a:rPr lang="en-US" sz="5600" b="1" dirty="0" smtClean="0">
                <a:solidFill>
                  <a:prstClr val="black"/>
                </a:solidFill>
              </a:rPr>
              <a:t>2018 Farm Bill</a:t>
            </a:r>
          </a:p>
          <a:p>
            <a:pPr lvl="1">
              <a:buFont typeface="Courier New" panose="02070309020205020404" pitchFamily="49" charset="0"/>
              <a:buChar char="o"/>
            </a:pPr>
            <a:r>
              <a:rPr lang="en-US" sz="5600" dirty="0" smtClean="0">
                <a:solidFill>
                  <a:prstClr val="black"/>
                </a:solidFill>
              </a:rPr>
              <a:t>The House and Senate Agriculture Committees have already began holding legislative hearings on an upcoming farm bill.</a:t>
            </a:r>
          </a:p>
          <a:p>
            <a:pPr lvl="1">
              <a:buFont typeface="Courier New" panose="02070309020205020404" pitchFamily="49" charset="0"/>
              <a:buChar char="o"/>
            </a:pPr>
            <a:r>
              <a:rPr lang="en-US" sz="5600" dirty="0" smtClean="0">
                <a:solidFill>
                  <a:prstClr val="black"/>
                </a:solidFill>
              </a:rPr>
              <a:t>The conservation title of the bill will likely look to build </a:t>
            </a:r>
            <a:r>
              <a:rPr lang="en-US" sz="5600" dirty="0">
                <a:solidFill>
                  <a:prstClr val="black"/>
                </a:solidFill>
              </a:rPr>
              <a:t>upon the </a:t>
            </a:r>
            <a:r>
              <a:rPr lang="en-US" sz="5600" dirty="0" smtClean="0">
                <a:solidFill>
                  <a:prstClr val="black"/>
                </a:solidFill>
              </a:rPr>
              <a:t>NRCS’s Regional Conservation Partnership Program (RCPP), the voluntary program between conservation </a:t>
            </a:r>
            <a:r>
              <a:rPr lang="en-US" sz="5600" dirty="0">
                <a:solidFill>
                  <a:prstClr val="black"/>
                </a:solidFill>
              </a:rPr>
              <a:t>partners and agricultural producers to work together to harness </a:t>
            </a:r>
            <a:r>
              <a:rPr lang="en-US" sz="5600" dirty="0" smtClean="0">
                <a:solidFill>
                  <a:prstClr val="black"/>
                </a:solidFill>
              </a:rPr>
              <a:t>innovation and </a:t>
            </a:r>
            <a:r>
              <a:rPr lang="en-US" sz="5600" dirty="0">
                <a:solidFill>
                  <a:prstClr val="black"/>
                </a:solidFill>
              </a:rPr>
              <a:t>expand the </a:t>
            </a:r>
            <a:r>
              <a:rPr lang="en-US" sz="5600" dirty="0" smtClean="0">
                <a:solidFill>
                  <a:prstClr val="black"/>
                </a:solidFill>
              </a:rPr>
              <a:t>conservation.</a:t>
            </a:r>
          </a:p>
          <a:p>
            <a:pPr lvl="0"/>
            <a:r>
              <a:rPr lang="en-US" sz="5600" b="1" dirty="0" smtClean="0">
                <a:solidFill>
                  <a:prstClr val="black"/>
                </a:solidFill>
              </a:rPr>
              <a:t>Trade Agreements</a:t>
            </a:r>
          </a:p>
          <a:p>
            <a:pPr lvl="1">
              <a:buFont typeface="Courier New" panose="02070309020205020404" pitchFamily="49" charset="0"/>
              <a:buChar char="o"/>
            </a:pPr>
            <a:r>
              <a:rPr lang="en-US" sz="5600" dirty="0" smtClean="0">
                <a:solidFill>
                  <a:prstClr val="black"/>
                </a:solidFill>
              </a:rPr>
              <a:t>The renegotiation of NAFTA: </a:t>
            </a:r>
          </a:p>
          <a:p>
            <a:pPr lvl="2">
              <a:buFont typeface="Wingdings" panose="05000000000000000000" pitchFamily="2" charset="2"/>
              <a:buChar char="§"/>
            </a:pPr>
            <a:r>
              <a:rPr lang="en-US" sz="5600" dirty="0" smtClean="0">
                <a:solidFill>
                  <a:prstClr val="black"/>
                </a:solidFill>
              </a:rPr>
              <a:t>Revisit electric commerce;</a:t>
            </a:r>
          </a:p>
          <a:p>
            <a:pPr lvl="2">
              <a:buFont typeface="Wingdings" panose="05000000000000000000" pitchFamily="2" charset="2"/>
              <a:buChar char="§"/>
            </a:pPr>
            <a:r>
              <a:rPr lang="en-US" sz="5600" dirty="0" smtClean="0">
                <a:solidFill>
                  <a:prstClr val="black"/>
                </a:solidFill>
              </a:rPr>
              <a:t>Labor standards; and</a:t>
            </a:r>
          </a:p>
          <a:p>
            <a:pPr lvl="2">
              <a:buFont typeface="Wingdings" panose="05000000000000000000" pitchFamily="2" charset="2"/>
              <a:buChar char="§"/>
            </a:pPr>
            <a:r>
              <a:rPr lang="en-US" sz="5600" dirty="0" smtClean="0">
                <a:solidFill>
                  <a:prstClr val="black"/>
                </a:solidFill>
              </a:rPr>
              <a:t>Environmental standards.</a:t>
            </a:r>
          </a:p>
          <a:p>
            <a:pPr lvl="0"/>
            <a:r>
              <a:rPr lang="en-US" sz="5600" b="1" dirty="0" smtClean="0">
                <a:solidFill>
                  <a:prstClr val="black"/>
                </a:solidFill>
              </a:rPr>
              <a:t>Water Resources Development Act (WRDA)</a:t>
            </a:r>
          </a:p>
          <a:p>
            <a:pPr lvl="1">
              <a:buFont typeface="Courier New" panose="02070309020205020404" pitchFamily="49" charset="0"/>
              <a:buChar char="o"/>
            </a:pPr>
            <a:r>
              <a:rPr lang="en-US" sz="5600" dirty="0" smtClean="0">
                <a:solidFill>
                  <a:prstClr val="black"/>
                </a:solidFill>
              </a:rPr>
              <a:t>Leadership in Congress has said that it’s their goal to pass a WRDA every two years.</a:t>
            </a:r>
          </a:p>
          <a:p>
            <a:pPr lvl="1">
              <a:buFont typeface="Courier New" panose="02070309020205020404" pitchFamily="49" charset="0"/>
              <a:buChar char="o"/>
            </a:pPr>
            <a:r>
              <a:rPr lang="en-US" sz="5600" dirty="0" smtClean="0">
                <a:solidFill>
                  <a:prstClr val="black"/>
                </a:solidFill>
              </a:rPr>
              <a:t>Major U.S. Army Corps projects like the modernization of the Soo Locks could be a target for a WRDA bill in 2018.</a:t>
            </a:r>
          </a:p>
          <a:p>
            <a:pPr lvl="0"/>
            <a:r>
              <a:rPr lang="en-US" sz="5600" b="1" dirty="0" smtClean="0">
                <a:solidFill>
                  <a:prstClr val="black"/>
                </a:solidFill>
              </a:rPr>
              <a:t>Energy Reform Package</a:t>
            </a:r>
          </a:p>
          <a:p>
            <a:pPr lvl="1">
              <a:buFont typeface="Courier New" panose="02070309020205020404" pitchFamily="49" charset="0"/>
              <a:buChar char="o"/>
            </a:pPr>
            <a:r>
              <a:rPr lang="en-US" sz="5600" dirty="0" smtClean="0">
                <a:solidFill>
                  <a:prstClr val="black"/>
                </a:solidFill>
              </a:rPr>
              <a:t>Last year, House and Senate negotiators came close to striking a deal on energy efficiency reforms.  These efforts could resume this Congress.</a:t>
            </a:r>
          </a:p>
          <a:p>
            <a:pPr lvl="0"/>
            <a:r>
              <a:rPr lang="en-US" sz="5600" b="1" dirty="0" smtClean="0">
                <a:solidFill>
                  <a:prstClr val="black"/>
                </a:solidFill>
              </a:rPr>
              <a:t>Tax Reform</a:t>
            </a:r>
            <a:endParaRPr lang="en-US" sz="5600" b="1" dirty="0">
              <a:solidFill>
                <a:prstClr val="black"/>
              </a:solidFill>
            </a:endParaRPr>
          </a:p>
          <a:p>
            <a:pPr lvl="1">
              <a:buFont typeface="Courier New" panose="02070309020205020404" pitchFamily="49" charset="0"/>
              <a:buChar char="o"/>
            </a:pPr>
            <a:endParaRPr lang="en-US" sz="5200" dirty="0" smtClean="0">
              <a:solidFill>
                <a:prstClr val="black"/>
              </a:solidFill>
            </a:endParaRPr>
          </a:p>
          <a:p>
            <a:pPr marL="457200" lvl="1" indent="0">
              <a:buNone/>
            </a:pPr>
            <a:endParaRPr lang="en-US" sz="5200" dirty="0" smtClean="0">
              <a:solidFill>
                <a:prstClr val="black"/>
              </a:solidFill>
            </a:endParaRPr>
          </a:p>
          <a:p>
            <a:pPr lvl="1"/>
            <a:endParaRPr lang="en-US" sz="5200" b="1" dirty="0">
              <a:solidFill>
                <a:prstClr val="black"/>
              </a:solidFill>
            </a:endParaRPr>
          </a:p>
          <a:p>
            <a:pPr marL="457200" lvl="1" indent="0">
              <a:buNone/>
            </a:pPr>
            <a:endParaRPr lang="en-US" sz="5600" dirty="0">
              <a:solidFill>
                <a:prstClr val="black"/>
              </a:solidFill>
            </a:endParaRPr>
          </a:p>
          <a:p>
            <a:pPr marL="914400" lvl="2" indent="0">
              <a:buNone/>
            </a:pPr>
            <a:endParaRPr lang="en-US" dirty="0" smtClean="0">
              <a:solidFill>
                <a:prstClr val="black"/>
              </a:solidFill>
            </a:endParaRPr>
          </a:p>
          <a:p>
            <a:pPr lvl="2">
              <a:buFont typeface="Wingdings" panose="05000000000000000000" pitchFamily="2" charset="2"/>
              <a:buChar char="§"/>
            </a:pPr>
            <a:endParaRPr lang="en-US" dirty="0" smtClean="0">
              <a:solidFill>
                <a:prstClr val="black"/>
              </a:solidFill>
            </a:endParaRPr>
          </a:p>
          <a:p>
            <a:pPr lvl="1">
              <a:buFont typeface="Courier New" panose="02070309020205020404" pitchFamily="49" charset="0"/>
              <a:buChar char="o"/>
            </a:pPr>
            <a:endParaRPr lang="en-US" sz="2000" b="1" dirty="0">
              <a:solidFill>
                <a:prstClr val="black"/>
              </a:solidFill>
            </a:endParaRPr>
          </a:p>
          <a:p>
            <a:pPr lvl="1">
              <a:buFont typeface="Courier New" panose="02070309020205020404" pitchFamily="49" charset="0"/>
              <a:buChar char="o"/>
            </a:pPr>
            <a:endParaRPr lang="en-US" sz="1600" dirty="0" smtClean="0"/>
          </a:p>
          <a:p>
            <a:endParaRPr lang="en-US" sz="2800" dirty="0" smtClean="0"/>
          </a:p>
          <a:p>
            <a:pPr marL="0" indent="0">
              <a:buNone/>
            </a:pPr>
            <a:r>
              <a:rPr lang="en-US" sz="2800" dirty="0" smtClean="0"/>
              <a:t/>
            </a:r>
            <a:br>
              <a:rPr lang="en-US" sz="2800" dirty="0" smtClean="0"/>
            </a:br>
            <a:r>
              <a:rPr lang="en-US" sz="2800" dirty="0" smtClean="0"/>
              <a:t/>
            </a:r>
            <a:br>
              <a:rPr lang="en-US" sz="2800" dirty="0" smtClean="0"/>
            </a:br>
            <a:endParaRPr lang="en-US" sz="2800" dirty="0" smtClean="0"/>
          </a:p>
          <a:p>
            <a:endParaRPr lang="en-US" sz="2800" b="1" dirty="0" smtClean="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Tree>
    <p:extLst>
      <p:ext uri="{BB962C8B-B14F-4D97-AF65-F5344CB8AC3E}">
        <p14:creationId xmlns:p14="http://schemas.microsoft.com/office/powerpoint/2010/main" val="861279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Questions</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pic>
        <p:nvPicPr>
          <p:cNvPr id="1026" name="Picture 2" descr="http://cdn.theatlanticcities.com/img/upload/2014/01/07/steam%20fog%20freezing%20polar%20vortex%20january%202014%20cold%20snap%20wind%20chill%20great%20lakes%20chicago%20toronto%20buffalo%20detroit%20cleveland%20weather%20forecast%20wednesday%20temperatures%2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631" y="1219201"/>
            <a:ext cx="7301369" cy="4876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10745" y="5638800"/>
            <a:ext cx="1524000" cy="369332"/>
          </a:xfrm>
          <a:prstGeom prst="rect">
            <a:avLst/>
          </a:prstGeom>
          <a:noFill/>
        </p:spPr>
        <p:txBody>
          <a:bodyPr wrap="square" rtlCol="0">
            <a:spAutoFit/>
          </a:bodyPr>
          <a:lstStyle/>
          <a:p>
            <a:pPr algn="r"/>
            <a:r>
              <a:rPr lang="en-US" dirty="0" smtClean="0"/>
              <a:t>NASA</a:t>
            </a:r>
            <a:endParaRPr lang="en-US" dirty="0"/>
          </a:p>
        </p:txBody>
      </p:sp>
    </p:spTree>
    <p:extLst>
      <p:ext uri="{BB962C8B-B14F-4D97-AF65-F5344CB8AC3E}">
        <p14:creationId xmlns:p14="http://schemas.microsoft.com/office/powerpoint/2010/main" val="3053890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2017 Legislative Outlook</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06963"/>
          </a:xfrm>
        </p:spPr>
        <p:txBody>
          <a:bodyPr>
            <a:normAutofit lnSpcReduction="10000"/>
          </a:bodyPr>
          <a:lstStyle/>
          <a:p>
            <a:r>
              <a:rPr lang="en-US" dirty="0" smtClean="0">
                <a:latin typeface="Times New Roman" pitchFamily="18" charset="0"/>
                <a:cs typeface="Times New Roman" pitchFamily="18" charset="0"/>
              </a:rPr>
              <a:t>The Administration’s FY18 Budget Blueprint</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Congress and the FY17 and FY18 Appropriations Bills</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 Fight to Fund GLRI</a:t>
            </a:r>
          </a:p>
          <a:p>
            <a:r>
              <a:rPr lang="en-US" dirty="0">
                <a:latin typeface="Times New Roman" pitchFamily="18" charset="0"/>
                <a:cs typeface="Times New Roman" pitchFamily="18" charset="0"/>
              </a:rPr>
              <a:t>The Vessel Incidental Discharge </a:t>
            </a:r>
            <a:r>
              <a:rPr lang="en-US" dirty="0" smtClean="0">
                <a:latin typeface="Times New Roman" pitchFamily="18" charset="0"/>
                <a:cs typeface="Times New Roman" pitchFamily="18" charset="0"/>
              </a:rPr>
              <a:t>Act (VIDA)</a:t>
            </a:r>
          </a:p>
          <a:p>
            <a:r>
              <a:rPr lang="en-US" dirty="0" smtClean="0">
                <a:latin typeface="Times New Roman" pitchFamily="18" charset="0"/>
                <a:cs typeface="Times New Roman" pitchFamily="18" charset="0"/>
              </a:rPr>
              <a:t>Great Lakes Specific Legislation </a:t>
            </a:r>
          </a:p>
          <a:p>
            <a:r>
              <a:rPr lang="en-US" dirty="0" smtClean="0">
                <a:latin typeface="Times New Roman" pitchFamily="18" charset="0"/>
                <a:cs typeface="Times New Roman" pitchFamily="18" charset="0"/>
              </a:rPr>
              <a:t>Congressional Great Lakes Task Force Activities </a:t>
            </a:r>
          </a:p>
          <a:p>
            <a:r>
              <a:rPr lang="en-US" dirty="0" smtClean="0">
                <a:latin typeface="Times New Roman" pitchFamily="18" charset="0"/>
                <a:cs typeface="Times New Roman" pitchFamily="18" charset="0"/>
              </a:rPr>
              <a:t>Other Major Federal Legislative Initiatives </a:t>
            </a:r>
          </a:p>
          <a:p>
            <a:pPr marL="0" indent="0">
              <a:buNone/>
            </a:pP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Tree>
    <p:extLst>
      <p:ext uri="{BB962C8B-B14F-4D97-AF65-F5344CB8AC3E}">
        <p14:creationId xmlns:p14="http://schemas.microsoft.com/office/powerpoint/2010/main" val="244505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The Administration’s FY18 Budget Blueprint</a:t>
            </a:r>
            <a:endParaRPr lang="en-US" sz="3600" b="1" dirty="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
        <p:nvSpPr>
          <p:cNvPr id="5" name="Content Placeholder 2"/>
          <p:cNvSpPr txBox="1">
            <a:spLocks/>
          </p:cNvSpPr>
          <p:nvPr/>
        </p:nvSpPr>
        <p:spPr>
          <a:xfrm>
            <a:off x="831012" y="1239328"/>
            <a:ext cx="7772400"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latin typeface="Times New Roman" pitchFamily="18" charset="0"/>
                <a:cs typeface="Times New Roman" pitchFamily="18" charset="0"/>
              </a:rPr>
              <a:t>Eliminates all funding for the GLRI.</a:t>
            </a:r>
          </a:p>
          <a:p>
            <a:r>
              <a:rPr lang="en-US" sz="2000" dirty="0" smtClean="0">
                <a:latin typeface="Times New Roman" pitchFamily="18" charset="0"/>
                <a:cs typeface="Times New Roman" pitchFamily="18" charset="0"/>
              </a:rPr>
              <a:t>Reduces the EPA’s budget by 31 percent and cuts its workforce 20 percent which would eliminate roughly 3,200 jobs at EPA.  The Blueprint also reduces support for EPA programs looking to combat climate change and reduces grants to states and local governments by $482 million. </a:t>
            </a:r>
          </a:p>
          <a:p>
            <a:r>
              <a:rPr lang="en-US" sz="2000" dirty="0" smtClean="0">
                <a:latin typeface="Times New Roman" pitchFamily="18" charset="0"/>
                <a:cs typeface="Times New Roman" pitchFamily="18" charset="0"/>
              </a:rPr>
              <a:t>Reduces the Department of Commerce’s budget by 16 percent and calls for the elimination of $250 million in NOAA grants and programs including the Sea Grant program.</a:t>
            </a:r>
          </a:p>
          <a:p>
            <a:r>
              <a:rPr lang="en-US" sz="2000" dirty="0" smtClean="0">
                <a:latin typeface="Times New Roman" pitchFamily="18" charset="0"/>
                <a:cs typeface="Times New Roman" pitchFamily="18" charset="0"/>
              </a:rPr>
              <a:t>Reduces the USDA’s budget by 21 percent including decreasing funding for lower priority programs in the National Forest System and eliminating programs like the USDA’s Rural Development Water and Wastewater Loan Program. </a:t>
            </a:r>
          </a:p>
          <a:p>
            <a:r>
              <a:rPr lang="en-US" sz="2000" dirty="0" smtClean="0">
                <a:latin typeface="Times New Roman" pitchFamily="18" charset="0"/>
                <a:cs typeface="Times New Roman" pitchFamily="18" charset="0"/>
              </a:rPr>
              <a:t>Reduces the Department of Transportation’s budget by 13 percent by eliminating programs such as the TIGER discretionary grant program.</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91787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Congress and the FY17 and FY18 Appropriations Process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06963"/>
          </a:xfrm>
        </p:spPr>
        <p:txBody>
          <a:bodyPr>
            <a:normAutofit/>
          </a:bodyPr>
          <a:lstStyle/>
          <a:p>
            <a:pPr marL="0" indent="0">
              <a:buNone/>
            </a:pPr>
            <a:endParaRPr lang="en-US" sz="2000" dirty="0" smtClean="0">
              <a:latin typeface="Times New Roman" panose="02020603050405020304" pitchFamily="18" charset="0"/>
              <a:cs typeface="Times New Roman" panose="02020603050405020304" pitchFamily="18" charset="0"/>
            </a:endParaRPr>
          </a:p>
          <a:p>
            <a:endParaRPr lang="en-US" sz="2000" dirty="0"/>
          </a:p>
          <a:p>
            <a:pPr marL="0" indent="0">
              <a:buNone/>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
        <p:nvSpPr>
          <p:cNvPr id="5" name="TextBox 4"/>
          <p:cNvSpPr txBox="1"/>
          <p:nvPr/>
        </p:nvSpPr>
        <p:spPr>
          <a:xfrm>
            <a:off x="600920" y="1524000"/>
            <a:ext cx="7695298" cy="4708981"/>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Congress has until April 28 to pass the remaining 11 appropriations bills keeping the government funded through September 30</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House passed the FY 2017 Defense Appropriations Act earlier this month that was pre-negotiated with the Senate.  This could serve as a potential vehicle to move an omnibus bill.  </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President Trump is looking for an additional $18 billion in cuts in FY17, but Congressional appropriators could ignore this.  </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Congress could also consider a supplemental bill for FY17 that would provide an additional $33 billion in spending for defense and for the construction of a wall on the southern border,</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House Appropriations Committee Chairman Rodney Frelinghuysen </a:t>
            </a:r>
            <a:r>
              <a:rPr lang="en-US" sz="2000" dirty="0" smtClean="0">
                <a:latin typeface="Times New Roman" panose="02020603050405020304" pitchFamily="18" charset="0"/>
                <a:cs typeface="Times New Roman" panose="02020603050405020304" pitchFamily="18" charset="0"/>
              </a:rPr>
              <a:t>(NJ) </a:t>
            </a:r>
            <a:r>
              <a:rPr lang="en-US" sz="2000" dirty="0">
                <a:latin typeface="Times New Roman" panose="02020603050405020304" pitchFamily="18" charset="0"/>
                <a:cs typeface="Times New Roman" panose="02020603050405020304" pitchFamily="18" charset="0"/>
              </a:rPr>
              <a:t>and Senate Appropriations Committee Chairman Thad Cochran </a:t>
            </a:r>
            <a:r>
              <a:rPr lang="en-US" sz="2000" dirty="0" smtClean="0">
                <a:latin typeface="Times New Roman" panose="02020603050405020304" pitchFamily="18" charset="0"/>
                <a:cs typeface="Times New Roman" panose="02020603050405020304" pitchFamily="18" charset="0"/>
              </a:rPr>
              <a:t>(MS) </a:t>
            </a:r>
            <a:r>
              <a:rPr lang="en-US" sz="2000" dirty="0">
                <a:latin typeface="Times New Roman" panose="02020603050405020304" pitchFamily="18" charset="0"/>
                <a:cs typeface="Times New Roman" panose="02020603050405020304" pitchFamily="18" charset="0"/>
              </a:rPr>
              <a:t>are beginning hearings on the FY 2018 budget </a:t>
            </a:r>
            <a:r>
              <a:rPr lang="en-US" sz="2000" dirty="0" smtClean="0">
                <a:latin typeface="Times New Roman" panose="02020603050405020304" pitchFamily="18" charset="0"/>
                <a:cs typeface="Times New Roman" panose="02020603050405020304" pitchFamily="18" charset="0"/>
              </a:rPr>
              <a:t>this week.</a:t>
            </a:r>
          </a:p>
          <a:p>
            <a:pPr marL="342900" indent="-342900">
              <a:buFont typeface="Arial" panose="020B0604020202020204" pitchFamily="34" charset="0"/>
              <a:buChar char="•"/>
            </a:pPr>
            <a:endParaRPr lang="en-US" sz="2000" dirty="0" smtClean="0"/>
          </a:p>
          <a:p>
            <a:endParaRPr lang="en-US" sz="2000" dirty="0" smtClean="0"/>
          </a:p>
        </p:txBody>
      </p:sp>
    </p:spTree>
    <p:extLst>
      <p:ext uri="{BB962C8B-B14F-4D97-AF65-F5344CB8AC3E}">
        <p14:creationId xmlns:p14="http://schemas.microsoft.com/office/powerpoint/2010/main" val="1726548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600" b="1" dirty="0" smtClean="0">
                <a:latin typeface="Times New Roman" panose="02020603050405020304" pitchFamily="18" charset="0"/>
                <a:cs typeface="Times New Roman" panose="02020603050405020304" pitchFamily="18" charset="0"/>
              </a:rPr>
              <a:t>Fight to Fund the GLRI</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219200"/>
            <a:ext cx="8680682" cy="5029200"/>
          </a:xfrm>
        </p:spPr>
        <p:txBody>
          <a:bodyPr>
            <a:normAutofit/>
          </a:bodyPr>
          <a:lstStyle/>
          <a:p>
            <a:pPr lvl="1">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At the end of 2016 Congress passed a $300 million a year, five year authorization of the </a:t>
            </a:r>
            <a:r>
              <a:rPr lang="en-US" sz="2000" dirty="0">
                <a:latin typeface="Times New Roman" panose="02020603050405020304" pitchFamily="18" charset="0"/>
                <a:cs typeface="Times New Roman" panose="02020603050405020304" pitchFamily="18" charset="0"/>
              </a:rPr>
              <a:t>GLRI in the WIIN Act / WRDA </a:t>
            </a:r>
            <a:r>
              <a:rPr lang="en-US" sz="2000" dirty="0" smtClean="0">
                <a:latin typeface="Times New Roman" panose="02020603050405020304" pitchFamily="18" charset="0"/>
                <a:cs typeface="Times New Roman" panose="02020603050405020304" pitchFamily="18" charset="0"/>
              </a:rPr>
              <a:t>2016.</a:t>
            </a:r>
          </a:p>
          <a:p>
            <a:pPr lvl="1">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Earlier in the fall, Rep. David Joyce (OH) had offered his GLRI bill as an amendment to the House’s original version of WRDA.  It passed by a vote of 407-18.  It should be noted that one of the “No” votes was former-Congressman and current OMB Director Mick </a:t>
            </a:r>
            <a:r>
              <a:rPr lang="en-US" sz="2000" dirty="0" err="1" smtClean="0">
                <a:latin typeface="Times New Roman" panose="02020603050405020304" pitchFamily="18" charset="0"/>
                <a:cs typeface="Times New Roman" panose="02020603050405020304" pitchFamily="18" charset="0"/>
              </a:rPr>
              <a:t>Mulvaney</a:t>
            </a:r>
            <a:r>
              <a:rPr lang="en-US" sz="2000" dirty="0" smtClean="0">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Senate Great Lakes Task Force, led by Co-Chairs Senators Debbie Stabenow (MI) and Rob Portman (OH), sent a bipartisan letter to EPA Administrator Pruitt expressing their deep </a:t>
            </a:r>
            <a:r>
              <a:rPr lang="en-US" sz="2000" dirty="0">
                <a:latin typeface="Times New Roman" panose="02020603050405020304" pitchFamily="18" charset="0"/>
                <a:cs typeface="Times New Roman" panose="02020603050405020304" pitchFamily="18" charset="0"/>
              </a:rPr>
              <a:t>concerns </a:t>
            </a:r>
            <a:r>
              <a:rPr lang="en-US" sz="2000" dirty="0" smtClean="0">
                <a:latin typeface="Times New Roman" panose="02020603050405020304" pitchFamily="18" charset="0"/>
                <a:cs typeface="Times New Roman" panose="02020603050405020304" pitchFamily="18" charset="0"/>
              </a:rPr>
              <a:t>with drastic </a:t>
            </a:r>
            <a:r>
              <a:rPr lang="en-US" sz="2000" dirty="0">
                <a:latin typeface="Times New Roman" panose="02020603050405020304" pitchFamily="18" charset="0"/>
                <a:cs typeface="Times New Roman" panose="02020603050405020304" pitchFamily="18" charset="0"/>
              </a:rPr>
              <a:t>cuts to the </a:t>
            </a:r>
            <a:r>
              <a:rPr lang="en-US" sz="2000" dirty="0" smtClean="0">
                <a:latin typeface="Times New Roman" panose="02020603050405020304" pitchFamily="18" charset="0"/>
                <a:cs typeface="Times New Roman" panose="02020603050405020304" pitchFamily="18" charset="0"/>
              </a:rPr>
              <a:t>GLRI (3/10).  Additional Senators signing onto the letter </a:t>
            </a:r>
            <a:r>
              <a:rPr lang="en-US" sz="2000" dirty="0">
                <a:latin typeface="Times New Roman" panose="02020603050405020304" pitchFamily="18" charset="0"/>
                <a:cs typeface="Times New Roman" panose="02020603050405020304" pitchFamily="18" charset="0"/>
              </a:rPr>
              <a:t>included: </a:t>
            </a:r>
            <a:r>
              <a:rPr lang="en-US" sz="2000" dirty="0" smtClean="0">
                <a:latin typeface="Times New Roman" panose="02020603050405020304" pitchFamily="18" charset="0"/>
                <a:cs typeface="Times New Roman" panose="02020603050405020304" pitchFamily="18" charset="0"/>
              </a:rPr>
              <a:t>Senators </a:t>
            </a:r>
            <a:r>
              <a:rPr lang="en-US" sz="2000" dirty="0">
                <a:latin typeface="Times New Roman" panose="02020603050405020304" pitchFamily="18" charset="0"/>
                <a:cs typeface="Times New Roman" panose="02020603050405020304" pitchFamily="18" charset="0"/>
              </a:rPr>
              <a:t>Klobuchar </a:t>
            </a:r>
            <a:r>
              <a:rPr lang="en-US" sz="2000" dirty="0" smtClean="0">
                <a:latin typeface="Times New Roman" panose="02020603050405020304" pitchFamily="18" charset="0"/>
                <a:cs typeface="Times New Roman" panose="02020603050405020304" pitchFamily="18" charset="0"/>
              </a:rPr>
              <a:t>(MN), Durbin (IL</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Brown (OH</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Baldwin (WI</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Franken (MN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Donnelly (IN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Gillibrand (NY</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Casey (PA</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Peters (MI</a:t>
            </a:r>
            <a:r>
              <a:rPr lang="en-US" sz="2000" dirty="0">
                <a:latin typeface="Times New Roman" panose="02020603050405020304" pitchFamily="18" charset="0"/>
                <a:cs typeface="Times New Roman" panose="02020603050405020304" pitchFamily="18" charset="0"/>
              </a:rPr>
              <a:t>), and </a:t>
            </a:r>
            <a:r>
              <a:rPr lang="en-US" sz="2000" dirty="0" smtClean="0">
                <a:latin typeface="Times New Roman" panose="02020603050405020304" pitchFamily="18" charset="0"/>
                <a:cs typeface="Times New Roman" panose="02020603050405020304" pitchFamily="18" charset="0"/>
              </a:rPr>
              <a:t>Duckworth (IL).</a:t>
            </a:r>
          </a:p>
          <a:p>
            <a:pPr lvl="1">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Additionally, letters calling on Congressional Appropriators to fund GLRI at $300 million in FY18 are also being worked on.</a:t>
            </a:r>
            <a:endParaRPr lang="en-US" sz="2000" dirty="0">
              <a:latin typeface="Times New Roman" panose="02020603050405020304" pitchFamily="18" charset="0"/>
              <a:cs typeface="Times New Roman" panose="02020603050405020304" pitchFamily="18" charset="0"/>
            </a:endParaRPr>
          </a:p>
          <a:p>
            <a:pPr marL="0" indent="0" algn="ctr">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Tree>
    <p:extLst>
      <p:ext uri="{BB962C8B-B14F-4D97-AF65-F5344CB8AC3E}">
        <p14:creationId xmlns:p14="http://schemas.microsoft.com/office/powerpoint/2010/main" val="719189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The Vessel Incidental Discharge Act (VIDA)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525963"/>
          </a:xfrm>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VIDA Reintroduced in 115</a:t>
            </a:r>
            <a:r>
              <a:rPr lang="en-US" sz="2400" baseline="30000" dirty="0" smtClean="0">
                <a:latin typeface="Times New Roman" panose="02020603050405020304" pitchFamily="18" charset="0"/>
                <a:cs typeface="Times New Roman" panose="02020603050405020304" pitchFamily="18" charset="0"/>
              </a:rPr>
              <a:t>th</a:t>
            </a:r>
            <a:r>
              <a:rPr lang="en-US" sz="2400" dirty="0" smtClean="0">
                <a:latin typeface="Times New Roman" panose="02020603050405020304" pitchFamily="18" charset="0"/>
                <a:cs typeface="Times New Roman" panose="02020603050405020304" pitchFamily="18" charset="0"/>
              </a:rPr>
              <a:t> Congress</a:t>
            </a:r>
            <a:r>
              <a:rPr lang="en-US" sz="2000" dirty="0" smtClean="0">
                <a:latin typeface="Times New Roman" panose="02020603050405020304" pitchFamily="18" charset="0"/>
                <a:cs typeface="Times New Roman" panose="02020603050405020304" pitchFamily="18" charset="0"/>
              </a:rPr>
              <a:t> </a:t>
            </a:r>
          </a:p>
          <a:p>
            <a:pPr lvl="1">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VIDA requires the U.S. </a:t>
            </a:r>
            <a:r>
              <a:rPr lang="en-US" sz="2000" dirty="0">
                <a:latin typeface="Times New Roman" panose="02020603050405020304" pitchFamily="18" charset="0"/>
                <a:cs typeface="Times New Roman" panose="02020603050405020304" pitchFamily="18" charset="0"/>
              </a:rPr>
              <a:t>Coast Guard to </a:t>
            </a:r>
            <a:r>
              <a:rPr lang="en-US" sz="2000" dirty="0" smtClean="0">
                <a:latin typeface="Times New Roman" panose="02020603050405020304" pitchFamily="18" charset="0"/>
                <a:cs typeface="Times New Roman" panose="02020603050405020304" pitchFamily="18" charset="0"/>
              </a:rPr>
              <a:t>develop national ballast water standards and removes the Clean Water Act’s jurisdiction over ballast water management systems.  </a:t>
            </a:r>
          </a:p>
          <a:p>
            <a:pPr lvl="1">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Senator Roger Wicker introduced S. 168 on 1/17/17 and Congressman Duncan Hunter Jr. introduced H.R. 1154 on 2/16/17.</a:t>
            </a:r>
          </a:p>
          <a:p>
            <a:r>
              <a:rPr lang="en-US" sz="2600" dirty="0" smtClean="0">
                <a:latin typeface="Times New Roman" panose="02020603050405020304" pitchFamily="18" charset="0"/>
                <a:cs typeface="Times New Roman" panose="02020603050405020304" pitchFamily="18" charset="0"/>
              </a:rPr>
              <a:t>Senate Commerce Committee Approves VIDA</a:t>
            </a:r>
          </a:p>
          <a:p>
            <a:pPr lvl="1">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On 1/24/17, the Senate Committee on Commerce, Science, and Transportation approved VIDA by voice vote without amendments.</a:t>
            </a:r>
          </a:p>
          <a:p>
            <a:pPr lvl="1">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While the bill was reported favorably by the Committee by voice vote, a handful of Democrats on the Committee asked to be recorded in opposition to the legislation including Great Lakes Senators Tammy Baldwin (WI) and Gary Peters (MI) citing concerns with invasive species.  </a:t>
            </a:r>
            <a:endParaRPr lang="en-US" sz="2000" dirty="0" smtClean="0"/>
          </a:p>
          <a:p>
            <a:pPr lvl="1">
              <a:buFont typeface="Courier New" panose="02070309020205020404" pitchFamily="49" charset="0"/>
              <a:buChar char="o"/>
            </a:pPr>
            <a:endParaRPr lang="en-US" sz="1800" dirty="0" smtClean="0"/>
          </a:p>
          <a:p>
            <a:pPr lvl="1">
              <a:buFont typeface="Courier New" panose="02070309020205020404" pitchFamily="49" charset="0"/>
              <a:buChar char="o"/>
            </a:pP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Tree>
    <p:extLst>
      <p:ext uri="{BB962C8B-B14F-4D97-AF65-F5344CB8AC3E}">
        <p14:creationId xmlns:p14="http://schemas.microsoft.com/office/powerpoint/2010/main" val="830839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Great Lakes Specific Federal Legislation Introduced in the 115</a:t>
            </a:r>
            <a:r>
              <a:rPr lang="en-US" sz="3600" b="1" baseline="30000" dirty="0" smtClean="0">
                <a:latin typeface="Times New Roman" pitchFamily="18" charset="0"/>
                <a:cs typeface="Times New Roman" pitchFamily="18" charset="0"/>
              </a:rPr>
              <a:t>th</a:t>
            </a:r>
            <a:r>
              <a:rPr lang="en-US" sz="3600" b="1" dirty="0" smtClean="0">
                <a:latin typeface="Times New Roman" pitchFamily="18" charset="0"/>
                <a:cs typeface="Times New Roman" pitchFamily="18" charset="0"/>
              </a:rPr>
              <a:t> Congress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r>
              <a:rPr lang="en-US" sz="2000" b="1" dirty="0">
                <a:latin typeface="Times New Roman" panose="02020603050405020304" pitchFamily="18" charset="0"/>
                <a:cs typeface="Times New Roman" panose="02020603050405020304" pitchFamily="18" charset="0"/>
              </a:rPr>
              <a:t>Preserve Our Lakes and Keep Our Environment Safe </a:t>
            </a:r>
            <a:r>
              <a:rPr lang="en-US" sz="2000" b="1" dirty="0" smtClean="0">
                <a:latin typeface="Times New Roman" panose="02020603050405020304" pitchFamily="18" charset="0"/>
                <a:cs typeface="Times New Roman" panose="02020603050405020304" pitchFamily="18" charset="0"/>
              </a:rPr>
              <a:t>Act (H.R. 458)</a:t>
            </a:r>
          </a:p>
          <a:p>
            <a:pPr lvl="1">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Introduced by Reps. Dave </a:t>
            </a:r>
            <a:r>
              <a:rPr lang="en-US" sz="1600" dirty="0" err="1" smtClean="0">
                <a:latin typeface="Times New Roman" panose="02020603050405020304" pitchFamily="18" charset="0"/>
                <a:cs typeface="Times New Roman" panose="02020603050405020304" pitchFamily="18" charset="0"/>
              </a:rPr>
              <a:t>Trott</a:t>
            </a:r>
            <a:r>
              <a:rPr lang="en-US" sz="1600" dirty="0" smtClean="0">
                <a:latin typeface="Times New Roman" panose="02020603050405020304" pitchFamily="18" charset="0"/>
                <a:cs typeface="Times New Roman" panose="02020603050405020304" pitchFamily="18" charset="0"/>
              </a:rPr>
              <a:t> (MI) and Debbie Dingell (MI) on 1/11/17. </a:t>
            </a:r>
          </a:p>
          <a:p>
            <a:pPr lvl="1">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Directs federal </a:t>
            </a:r>
            <a:r>
              <a:rPr lang="en-US" sz="1600" dirty="0">
                <a:latin typeface="Times New Roman" panose="02020603050405020304" pitchFamily="18" charset="0"/>
                <a:cs typeface="Times New Roman" panose="02020603050405020304" pitchFamily="18" charset="0"/>
              </a:rPr>
              <a:t>regulators to decommission the controversial Enbridge pipeline under the Straits of </a:t>
            </a:r>
            <a:r>
              <a:rPr lang="en-US" sz="1600" dirty="0" smtClean="0">
                <a:latin typeface="Times New Roman" panose="02020603050405020304" pitchFamily="18" charset="0"/>
                <a:cs typeface="Times New Roman" panose="02020603050405020304" pitchFamily="18" charset="0"/>
              </a:rPr>
              <a:t>Mackinac if </a:t>
            </a:r>
            <a:r>
              <a:rPr lang="en-US" sz="1600" dirty="0">
                <a:latin typeface="Times New Roman" panose="02020603050405020304" pitchFamily="18" charset="0"/>
                <a:cs typeface="Times New Roman" panose="02020603050405020304" pitchFamily="18" charset="0"/>
              </a:rPr>
              <a:t>a 12-month </a:t>
            </a:r>
            <a:r>
              <a:rPr lang="en-US" sz="1600" dirty="0" smtClean="0">
                <a:latin typeface="Times New Roman" panose="02020603050405020304" pitchFamily="18" charset="0"/>
                <a:cs typeface="Times New Roman" panose="02020603050405020304" pitchFamily="18" charset="0"/>
              </a:rPr>
              <a:t>Department of Transportation study </a:t>
            </a:r>
            <a:r>
              <a:rPr lang="en-US" sz="1600" dirty="0">
                <a:latin typeface="Times New Roman" panose="02020603050405020304" pitchFamily="18" charset="0"/>
                <a:cs typeface="Times New Roman" panose="02020603050405020304" pitchFamily="18" charset="0"/>
              </a:rPr>
              <a:t>finds it poses a significant </a:t>
            </a:r>
            <a:r>
              <a:rPr lang="en-US" sz="1600" dirty="0" smtClean="0">
                <a:latin typeface="Times New Roman" panose="02020603050405020304" pitchFamily="18" charset="0"/>
                <a:cs typeface="Times New Roman" panose="02020603050405020304" pitchFamily="18" charset="0"/>
              </a:rPr>
              <a:t>risk to the Great Lakes.</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itchFamily="18" charset="0"/>
                <a:cs typeface="Times New Roman" pitchFamily="18" charset="0"/>
              </a:rPr>
              <a:t>Ban Aquaculture in the Great Lakes </a:t>
            </a:r>
            <a:r>
              <a:rPr lang="en-US" sz="2000" b="1" dirty="0" smtClean="0">
                <a:latin typeface="Times New Roman" pitchFamily="18" charset="0"/>
                <a:cs typeface="Times New Roman" pitchFamily="18" charset="0"/>
              </a:rPr>
              <a:t>Act (H.R. 961)</a:t>
            </a:r>
          </a:p>
          <a:p>
            <a:pPr lvl="1">
              <a:buFont typeface="Courier New" panose="02070309020205020404" pitchFamily="49" charset="0"/>
              <a:buChar char="o"/>
            </a:pPr>
            <a:r>
              <a:rPr lang="en-US" sz="1600" dirty="0">
                <a:latin typeface="Times New Roman" pitchFamily="18" charset="0"/>
                <a:cs typeface="Times New Roman" pitchFamily="18" charset="0"/>
              </a:rPr>
              <a:t>Introduced by </a:t>
            </a:r>
            <a:r>
              <a:rPr lang="en-US" sz="1600" dirty="0" smtClean="0">
                <a:latin typeface="Times New Roman" pitchFamily="18" charset="0"/>
                <a:cs typeface="Times New Roman" pitchFamily="18" charset="0"/>
              </a:rPr>
              <a:t>Rep. Dan </a:t>
            </a:r>
            <a:r>
              <a:rPr lang="en-US" sz="1600" dirty="0">
                <a:latin typeface="Times New Roman" pitchFamily="18" charset="0"/>
                <a:cs typeface="Times New Roman" pitchFamily="18" charset="0"/>
              </a:rPr>
              <a:t>Kildee (MI) on 2/7/17.</a:t>
            </a:r>
          </a:p>
          <a:p>
            <a:pPr lvl="1">
              <a:buFont typeface="Courier New" panose="02070309020205020404" pitchFamily="49" charset="0"/>
              <a:buChar char="o"/>
            </a:pPr>
            <a:r>
              <a:rPr lang="en-US" sz="1600" dirty="0">
                <a:latin typeface="Times New Roman" pitchFamily="18" charset="0"/>
                <a:cs typeface="Times New Roman" pitchFamily="18" charset="0"/>
              </a:rPr>
              <a:t>Bans aquaculture facilities in the Great Lakes.</a:t>
            </a:r>
          </a:p>
          <a:p>
            <a:r>
              <a:rPr lang="en-US" sz="2000" b="1" dirty="0" smtClean="0">
                <a:latin typeface="Times New Roman" pitchFamily="18" charset="0"/>
                <a:cs typeface="Times New Roman" pitchFamily="18" charset="0"/>
              </a:rPr>
              <a:t>Congressional Resolution Calling on the </a:t>
            </a:r>
            <a:r>
              <a:rPr lang="en-US" sz="2000" b="1" dirty="0">
                <a:latin typeface="Times New Roman" pitchFamily="18" charset="0"/>
                <a:cs typeface="Times New Roman" pitchFamily="18" charset="0"/>
              </a:rPr>
              <a:t>Canadian Government </a:t>
            </a:r>
            <a:r>
              <a:rPr lang="en-US" sz="2000" b="1" dirty="0" smtClean="0">
                <a:latin typeface="Times New Roman" pitchFamily="18" charset="0"/>
                <a:cs typeface="Times New Roman" pitchFamily="18" charset="0"/>
              </a:rPr>
              <a:t>to not </a:t>
            </a:r>
            <a:r>
              <a:rPr lang="en-US" sz="2000" b="1" dirty="0">
                <a:latin typeface="Times New Roman" pitchFamily="18" charset="0"/>
                <a:cs typeface="Times New Roman" pitchFamily="18" charset="0"/>
              </a:rPr>
              <a:t>permanently store nuclear waste in the Great Lakes </a:t>
            </a:r>
            <a:r>
              <a:rPr lang="en-US" sz="2000" b="1" dirty="0" smtClean="0">
                <a:latin typeface="Times New Roman" pitchFamily="18" charset="0"/>
                <a:cs typeface="Times New Roman" pitchFamily="18" charset="0"/>
              </a:rPr>
              <a:t>Basin (H. Res. 197 and S. Res. 88)</a:t>
            </a:r>
          </a:p>
          <a:p>
            <a:pPr lvl="1">
              <a:buFont typeface="Courier New" panose="02070309020205020404" pitchFamily="49" charset="0"/>
              <a:buChar char="o"/>
            </a:pPr>
            <a:r>
              <a:rPr lang="en-US" sz="1600" dirty="0" smtClean="0">
                <a:latin typeface="Times New Roman" pitchFamily="18" charset="0"/>
                <a:cs typeface="Times New Roman" pitchFamily="18" charset="0"/>
              </a:rPr>
              <a:t>Introduced by Sens. Debbie Stabenow and Gary Peters and Rep. Dan Kildee last week.</a:t>
            </a:r>
          </a:p>
          <a:p>
            <a:pPr lvl="1">
              <a:buFont typeface="Courier New" panose="02070309020205020404" pitchFamily="49" charset="0"/>
              <a:buChar char="o"/>
            </a:pPr>
            <a:r>
              <a:rPr lang="en-US" sz="1600" dirty="0" smtClean="0">
                <a:latin typeface="Times New Roman" pitchFamily="18" charset="0"/>
                <a:cs typeface="Times New Roman" pitchFamily="18" charset="0"/>
              </a:rPr>
              <a:t>Expresses Congressional opposition </a:t>
            </a:r>
            <a:r>
              <a:rPr lang="en-US" sz="1600" dirty="0">
                <a:latin typeface="Times New Roman" pitchFamily="18" charset="0"/>
                <a:cs typeface="Times New Roman" pitchFamily="18" charset="0"/>
              </a:rPr>
              <a:t>to construction of a nuclear waste repository less than a mile from Lake Huron in </a:t>
            </a:r>
            <a:r>
              <a:rPr lang="en-US" sz="1600" dirty="0" smtClean="0">
                <a:latin typeface="Times New Roman" pitchFamily="18" charset="0"/>
                <a:cs typeface="Times New Roman" pitchFamily="18" charset="0"/>
              </a:rPr>
              <a:t>Ontario.</a:t>
            </a:r>
            <a:endParaRPr lang="en-US" sz="1600" dirty="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Tree>
    <p:extLst>
      <p:ext uri="{BB962C8B-B14F-4D97-AF65-F5344CB8AC3E}">
        <p14:creationId xmlns:p14="http://schemas.microsoft.com/office/powerpoint/2010/main" val="2703231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Great Lakes Specific Federal Legislation </a:t>
            </a:r>
            <a:r>
              <a:rPr lang="en-US" sz="3200" b="1" dirty="0" smtClean="0">
                <a:latin typeface="Times New Roman" panose="02020603050405020304" pitchFamily="18" charset="0"/>
                <a:cs typeface="Times New Roman" panose="02020603050405020304" pitchFamily="18" charset="0"/>
              </a:rPr>
              <a:t>(continued)</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r>
              <a:rPr lang="en-US" sz="2000" b="1" dirty="0">
                <a:latin typeface="Times New Roman" panose="02020603050405020304" pitchFamily="18" charset="0"/>
                <a:cs typeface="Times New Roman" panose="02020603050405020304" pitchFamily="18" charset="0"/>
              </a:rPr>
              <a:t>The Great Lakes Fishery Research Authorization Act of </a:t>
            </a:r>
            <a:r>
              <a:rPr lang="en-US" sz="2000" b="1" dirty="0" smtClean="0">
                <a:latin typeface="Times New Roman" panose="02020603050405020304" pitchFamily="18" charset="0"/>
                <a:cs typeface="Times New Roman" panose="02020603050405020304" pitchFamily="18" charset="0"/>
              </a:rPr>
              <a:t>2017</a:t>
            </a:r>
          </a:p>
          <a:p>
            <a:pPr lvl="1">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Introduced by Reps. Mike Quigley (IL) and Fred Upton (MI) on 3/16/17.</a:t>
            </a:r>
          </a:p>
          <a:p>
            <a:pPr lvl="1">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Formally authorizes the US </a:t>
            </a:r>
            <a:r>
              <a:rPr lang="en-US" sz="1600" dirty="0">
                <a:latin typeface="Times New Roman" panose="02020603050405020304" pitchFamily="18" charset="0"/>
                <a:cs typeface="Times New Roman" panose="02020603050405020304" pitchFamily="18" charset="0"/>
              </a:rPr>
              <a:t>Geological Survey (USGS) Great Lakes Science Center (GLSC) to ensure critical scientific support for the commercial Great Lakes fishery industry.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Tree>
    <p:extLst>
      <p:ext uri="{BB962C8B-B14F-4D97-AF65-F5344CB8AC3E}">
        <p14:creationId xmlns:p14="http://schemas.microsoft.com/office/powerpoint/2010/main" val="876297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Congressional Great Lakes Task Force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593186"/>
            <a:ext cx="8229600" cy="4525963"/>
          </a:xfrm>
        </p:spPr>
        <p:txBody>
          <a:bodyPr>
            <a:normAutofit lnSpcReduction="10000"/>
          </a:bodyPr>
          <a:lstStyle/>
          <a:p>
            <a:pPr marL="0" indent="0">
              <a:buNone/>
            </a:pPr>
            <a:r>
              <a:rPr lang="en-US" sz="1700" b="1" dirty="0" smtClean="0">
                <a:latin typeface="Times New Roman" panose="02020603050405020304" pitchFamily="18" charset="0"/>
                <a:cs typeface="Times New Roman" panose="02020603050405020304" pitchFamily="18" charset="0"/>
              </a:rPr>
              <a:t>Congressional Great Lakes Task Force Leadership (</a:t>
            </a:r>
            <a:r>
              <a:rPr lang="en-US" sz="1700" b="1" i="1" dirty="0" smtClean="0">
                <a:latin typeface="Times New Roman" panose="02020603050405020304" pitchFamily="18" charset="0"/>
                <a:cs typeface="Times New Roman" panose="02020603050405020304" pitchFamily="18" charset="0"/>
              </a:rPr>
              <a:t>italicized </a:t>
            </a:r>
            <a:r>
              <a:rPr lang="en-US" sz="1700" b="1" dirty="0" smtClean="0">
                <a:latin typeface="Times New Roman" panose="02020603050405020304" pitchFamily="18" charset="0"/>
                <a:cs typeface="Times New Roman" panose="02020603050405020304" pitchFamily="18" charset="0"/>
              </a:rPr>
              <a:t>indicates new to the leadership this Congress):</a:t>
            </a:r>
          </a:p>
          <a:p>
            <a:pPr marL="0" indent="0">
              <a:buNone/>
            </a:pPr>
            <a:r>
              <a:rPr lang="en-US" sz="1700" dirty="0" smtClean="0">
                <a:latin typeface="Times New Roman" panose="02020603050405020304" pitchFamily="18" charset="0"/>
                <a:cs typeface="Times New Roman" panose="02020603050405020304" pitchFamily="18" charset="0"/>
              </a:rPr>
              <a:t>Senate Co-Chairs – Senators Debbie Stabenow (MI) and Rob Portman (OH)</a:t>
            </a:r>
            <a:br>
              <a:rPr lang="en-US" sz="1700" dirty="0" smtClean="0">
                <a:latin typeface="Times New Roman" panose="02020603050405020304" pitchFamily="18" charset="0"/>
                <a:cs typeface="Times New Roman" panose="02020603050405020304" pitchFamily="18" charset="0"/>
              </a:rPr>
            </a:br>
            <a:r>
              <a:rPr lang="en-US" sz="1700" smtClean="0">
                <a:latin typeface="Times New Roman" panose="02020603050405020304" pitchFamily="18" charset="0"/>
                <a:cs typeface="Times New Roman" panose="02020603050405020304" pitchFamily="18" charset="0"/>
              </a:rPr>
              <a:t>Senate Vice-Chair </a:t>
            </a:r>
            <a:r>
              <a:rPr lang="en-US" sz="1700" dirty="0" smtClean="0">
                <a:latin typeface="Times New Roman" panose="02020603050405020304" pitchFamily="18" charset="0"/>
                <a:cs typeface="Times New Roman" panose="02020603050405020304" pitchFamily="18" charset="0"/>
              </a:rPr>
              <a:t>– Senators Amy Klobuchar (MN)</a:t>
            </a:r>
            <a:br>
              <a:rPr lang="en-US" sz="1700" dirty="0" smtClean="0">
                <a:latin typeface="Times New Roman" panose="02020603050405020304" pitchFamily="18" charset="0"/>
                <a:cs typeface="Times New Roman" panose="02020603050405020304" pitchFamily="18" charset="0"/>
              </a:rPr>
            </a:br>
            <a:r>
              <a:rPr lang="en-US" sz="1700" dirty="0" smtClean="0">
                <a:latin typeface="Times New Roman" panose="02020603050405020304" pitchFamily="18" charset="0"/>
                <a:cs typeface="Times New Roman" panose="02020603050405020304" pitchFamily="18" charset="0"/>
              </a:rPr>
              <a:t>House Co-Chairs – Representatives Louise Slaughter (NY), Sean Duffy (WI), Marcy Kaptur (OH), and </a:t>
            </a:r>
            <a:r>
              <a:rPr lang="en-US" sz="1700" i="1" dirty="0" smtClean="0">
                <a:latin typeface="Times New Roman" panose="02020603050405020304" pitchFamily="18" charset="0"/>
                <a:cs typeface="Times New Roman" panose="02020603050405020304" pitchFamily="18" charset="0"/>
              </a:rPr>
              <a:t>Bill Huizenga (MI)</a:t>
            </a:r>
          </a:p>
          <a:p>
            <a:pPr marL="0" indent="0">
              <a:buNone/>
            </a:pPr>
            <a:endParaRPr lang="en-US" sz="1700" i="1" u="sng" dirty="0" smtClean="0">
              <a:latin typeface="Times New Roman" panose="02020603050405020304" pitchFamily="18" charset="0"/>
              <a:cs typeface="Times New Roman" panose="02020603050405020304" pitchFamily="18" charset="0"/>
            </a:endParaRPr>
          </a:p>
          <a:p>
            <a:pPr marL="0" indent="0">
              <a:buNone/>
            </a:pPr>
            <a:r>
              <a:rPr lang="en-US" sz="1700" i="1" u="sng" dirty="0" smtClean="0">
                <a:latin typeface="Times New Roman" panose="02020603050405020304" pitchFamily="18" charset="0"/>
                <a:cs typeface="Times New Roman" panose="02020603050405020304" pitchFamily="18" charset="0"/>
              </a:rPr>
              <a:t>Recent Activities by Great Lakes Task Force and Great Lakes Congressional Delegation</a:t>
            </a:r>
          </a:p>
          <a:p>
            <a:r>
              <a:rPr lang="en-US" sz="1700" dirty="0" smtClean="0">
                <a:latin typeface="Times New Roman" panose="02020603050405020304" pitchFamily="18" charset="0"/>
                <a:cs typeface="Times New Roman" panose="02020603050405020304" pitchFamily="18" charset="0"/>
              </a:rPr>
              <a:t>2/8 – Bipartisan House letter to President Trump urging him to fund the GLRI, respond to the threats that invasive species pose to the Great Lakes, and fund key infrastructure initiatives like the modernization of the Soo Locks.</a:t>
            </a:r>
          </a:p>
          <a:p>
            <a:r>
              <a:rPr lang="en-US" sz="1700" dirty="0" smtClean="0">
                <a:latin typeface="Times New Roman" panose="02020603050405020304" pitchFamily="18" charset="0"/>
                <a:cs typeface="Times New Roman" panose="02020603050405020304" pitchFamily="18" charset="0"/>
              </a:rPr>
              <a:t>2/22 – Bicameral and bipartisan letter to the U.S. Army Corps </a:t>
            </a:r>
            <a:r>
              <a:rPr lang="en-US" sz="1700" dirty="0">
                <a:latin typeface="Times New Roman" panose="02020603050405020304" pitchFamily="18" charset="0"/>
                <a:cs typeface="Times New Roman" panose="02020603050405020304" pitchFamily="18" charset="0"/>
              </a:rPr>
              <a:t>of </a:t>
            </a:r>
            <a:r>
              <a:rPr lang="en-US" sz="1700" dirty="0" smtClean="0">
                <a:latin typeface="Times New Roman" panose="02020603050405020304" pitchFamily="18" charset="0"/>
                <a:cs typeface="Times New Roman" panose="02020603050405020304" pitchFamily="18" charset="0"/>
              </a:rPr>
              <a:t>Engineers stressing </a:t>
            </a:r>
            <a:r>
              <a:rPr lang="en-US" sz="1700" dirty="0">
                <a:latin typeface="Times New Roman" panose="02020603050405020304" pitchFamily="18" charset="0"/>
                <a:cs typeface="Times New Roman" panose="02020603050405020304" pitchFamily="18" charset="0"/>
              </a:rPr>
              <a:t>the importance of completing the study at the Soo Locks in an accurate and timely manner.</a:t>
            </a:r>
            <a:endParaRPr lang="en-US" sz="1700" dirty="0" smtClean="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cs typeface="Times New Roman" panose="02020603050405020304" pitchFamily="18" charset="0"/>
              </a:rPr>
              <a:t>3/3 – Bipartisan House letter to President Trump calling on him to urge the U.S. Army Corps </a:t>
            </a:r>
            <a:r>
              <a:rPr lang="en-US" sz="1700" dirty="0">
                <a:latin typeface="Times New Roman" panose="02020603050405020304" pitchFamily="18" charset="0"/>
                <a:cs typeface="Times New Roman" panose="02020603050405020304" pitchFamily="18" charset="0"/>
              </a:rPr>
              <a:t>of Engineers to </a:t>
            </a:r>
            <a:r>
              <a:rPr lang="en-US" sz="1700" dirty="0" smtClean="0">
                <a:latin typeface="Times New Roman" panose="02020603050405020304" pitchFamily="18" charset="0"/>
                <a:cs typeface="Times New Roman" panose="02020603050405020304" pitchFamily="18" charset="0"/>
              </a:rPr>
              <a:t>immediately release </a:t>
            </a:r>
            <a:r>
              <a:rPr lang="en-US" sz="1700" dirty="0">
                <a:latin typeface="Times New Roman" panose="02020603050405020304" pitchFamily="18" charset="0"/>
                <a:cs typeface="Times New Roman" panose="02020603050405020304" pitchFamily="18" charset="0"/>
              </a:rPr>
              <a:t>the first draft of the Brandon Road </a:t>
            </a:r>
            <a:r>
              <a:rPr lang="en-US" sz="1700" dirty="0" smtClean="0">
                <a:latin typeface="Times New Roman" panose="02020603050405020304" pitchFamily="18" charset="0"/>
                <a:cs typeface="Times New Roman" panose="02020603050405020304" pitchFamily="18" charset="0"/>
              </a:rPr>
              <a:t>study.</a:t>
            </a:r>
          </a:p>
          <a:p>
            <a:r>
              <a:rPr lang="en-US" sz="1700" dirty="0" smtClean="0">
                <a:latin typeface="Times New Roman" panose="02020603050405020304" pitchFamily="18" charset="0"/>
                <a:cs typeface="Times New Roman" panose="02020603050405020304" pitchFamily="18" charset="0"/>
              </a:rPr>
              <a:t>3/10 – Bipartisan Senate letter to EPA Administrator Pruitt about concerns of dramatic cuts to the GLRI.  </a:t>
            </a:r>
          </a:p>
          <a:p>
            <a:endParaRPr lang="en-US" sz="1700" dirty="0">
              <a:latin typeface="Times New Roman" panose="02020603050405020304" pitchFamily="18" charset="0"/>
              <a:cs typeface="Times New Roman" panose="02020603050405020304" pitchFamily="18" charset="0"/>
            </a:endParaRPr>
          </a:p>
          <a:p>
            <a:pPr marL="0" indent="0">
              <a:buNone/>
            </a:pPr>
            <a:endParaRPr lang="en-US" sz="1700" u="sng" dirty="0">
              <a:latin typeface="Times New Roman" panose="02020603050405020304" pitchFamily="18" charset="0"/>
              <a:cs typeface="Times New Roman" panose="02020603050405020304" pitchFamily="18" charset="0"/>
            </a:endParaRPr>
          </a:p>
          <a:p>
            <a:pPr marL="0" indent="0">
              <a:buNone/>
            </a:pPr>
            <a:endParaRPr lang="en-US" sz="1700" dirty="0" smtClean="0">
              <a:latin typeface="Times New Roman" panose="02020603050405020304" pitchFamily="18" charset="0"/>
              <a:cs typeface="Times New Roman" panose="02020603050405020304" pitchFamily="18" charset="0"/>
            </a:endParaRPr>
          </a:p>
          <a:p>
            <a:endParaRPr lang="en-US" sz="1800" dirty="0" smtClean="0"/>
          </a:p>
          <a:p>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096000"/>
            <a:ext cx="1136882" cy="609600"/>
          </a:xfrm>
          <a:prstGeom prst="rect">
            <a:avLst/>
          </a:prstGeom>
        </p:spPr>
      </p:pic>
    </p:spTree>
    <p:extLst>
      <p:ext uri="{BB962C8B-B14F-4D97-AF65-F5344CB8AC3E}">
        <p14:creationId xmlns:p14="http://schemas.microsoft.com/office/powerpoint/2010/main" val="2872086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4157</TotalTime>
  <Words>1633</Words>
  <Application>Microsoft Office PowerPoint</Application>
  <PresentationFormat>On-screen Show (4:3)</PresentationFormat>
  <Paragraphs>128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Courier New</vt:lpstr>
      <vt:lpstr>Symbol</vt:lpstr>
      <vt:lpstr>Times New Roman</vt:lpstr>
      <vt:lpstr>Wingdings</vt:lpstr>
      <vt:lpstr>Office Theme</vt:lpstr>
      <vt:lpstr>Federal Legislative Update</vt:lpstr>
      <vt:lpstr>2017 Legislative Outlook</vt:lpstr>
      <vt:lpstr>The Administration’s FY18 Budget Blueprint</vt:lpstr>
      <vt:lpstr>Congress and the FY17 and FY18 Appropriations Process</vt:lpstr>
      <vt:lpstr>Fight to Fund the GLRI</vt:lpstr>
      <vt:lpstr>The Vessel Incidental Discharge Act (VIDA)</vt:lpstr>
      <vt:lpstr>Great Lakes Specific Federal Legislation Introduced in the 115th Congress</vt:lpstr>
      <vt:lpstr>Great Lakes Specific Federal Legislation (continued)</vt:lpstr>
      <vt:lpstr>Congressional Great Lakes Task Force </vt:lpstr>
      <vt:lpstr>Other Big Ticket Legislative Proposals</vt:lpstr>
      <vt:lpstr>Questions</vt:lpstr>
    </vt:vector>
  </TitlesOfParts>
  <Company>WORKGROUP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Legislative Update</dc:title>
  <dc:creator>Danielle Chesky</dc:creator>
  <cp:lastModifiedBy>Eugene Shestakov</cp:lastModifiedBy>
  <cp:revision>135</cp:revision>
  <cp:lastPrinted>2017-03-20T17:27:18Z</cp:lastPrinted>
  <dcterms:created xsi:type="dcterms:W3CDTF">2013-04-11T13:29:23Z</dcterms:created>
  <dcterms:modified xsi:type="dcterms:W3CDTF">2017-03-30T15:10:20Z</dcterms:modified>
</cp:coreProperties>
</file>