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05" r:id="rId2"/>
    <p:sldMasterId id="2147483723" r:id="rId3"/>
    <p:sldMasterId id="2147483735" r:id="rId4"/>
    <p:sldMasterId id="2147483773" r:id="rId5"/>
  </p:sldMasterIdLst>
  <p:notesMasterIdLst>
    <p:notesMasterId r:id="rId39"/>
  </p:notesMasterIdLst>
  <p:sldIdLst>
    <p:sldId id="375" r:id="rId6"/>
    <p:sldId id="324" r:id="rId7"/>
    <p:sldId id="413" r:id="rId8"/>
    <p:sldId id="414" r:id="rId9"/>
    <p:sldId id="415" r:id="rId10"/>
    <p:sldId id="441" r:id="rId11"/>
    <p:sldId id="443" r:id="rId12"/>
    <p:sldId id="448" r:id="rId13"/>
    <p:sldId id="449" r:id="rId14"/>
    <p:sldId id="446" r:id="rId15"/>
    <p:sldId id="447" r:id="rId16"/>
    <p:sldId id="421" r:id="rId17"/>
    <p:sldId id="432" r:id="rId18"/>
    <p:sldId id="433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60" r:id="rId27"/>
    <p:sldId id="461" r:id="rId28"/>
    <p:sldId id="462" r:id="rId29"/>
    <p:sldId id="463" r:id="rId30"/>
    <p:sldId id="426" r:id="rId31"/>
    <p:sldId id="435" r:id="rId32"/>
    <p:sldId id="436" r:id="rId33"/>
    <p:sldId id="437" r:id="rId34"/>
    <p:sldId id="438" r:id="rId35"/>
    <p:sldId id="427" r:id="rId36"/>
    <p:sldId id="428" r:id="rId37"/>
    <p:sldId id="31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60"/>
  </p:normalViewPr>
  <p:slideViewPr>
    <p:cSldViewPr>
      <p:cViewPr varScale="1">
        <p:scale>
          <a:sx n="66" d="100"/>
          <a:sy n="66" d="100"/>
        </p:scale>
        <p:origin x="122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D75F8-0749-4367-8D6C-413C7421FB73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3ECA68D-F5B4-4E20-91DE-71AF31DCCFA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Life History</a:t>
          </a:r>
        </a:p>
      </dgm:t>
    </dgm:pt>
    <dgm:pt modelId="{892B59A9-D955-4220-9D4A-C93CCB9D22E8}" type="parTrans" cxnId="{7E4E887C-7980-4F5A-8214-597AAE5C7E6A}">
      <dgm:prSet/>
      <dgm:spPr/>
      <dgm:t>
        <a:bodyPr/>
        <a:lstStyle/>
        <a:p>
          <a:endParaRPr lang="en-US"/>
        </a:p>
      </dgm:t>
    </dgm:pt>
    <dgm:pt modelId="{DD9231A3-DCD7-4D4D-A229-4F47F8913D86}" type="sibTrans" cxnId="{7E4E887C-7980-4F5A-8214-597AAE5C7E6A}">
      <dgm:prSet/>
      <dgm:spPr/>
      <dgm:t>
        <a:bodyPr/>
        <a:lstStyle/>
        <a:p>
          <a:endParaRPr lang="en-US"/>
        </a:p>
      </dgm:t>
    </dgm:pt>
    <dgm:pt modelId="{00470548-BF38-4191-B781-C8640DD4303F}">
      <dgm:prSet/>
      <dgm:spPr>
        <a:solidFill>
          <a:srgbClr val="669900"/>
        </a:solidFill>
      </dgm:spPr>
      <dgm:t>
        <a:bodyPr/>
        <a:lstStyle/>
        <a:p>
          <a:r>
            <a:rPr lang="en-US" dirty="0"/>
            <a:t>Ecosystem Impacts</a:t>
          </a:r>
        </a:p>
      </dgm:t>
    </dgm:pt>
    <dgm:pt modelId="{2DBC2EB9-3A43-4088-9B38-7300AD619A1C}" type="parTrans" cxnId="{A7C13519-C59D-446F-9B0C-7033A09892E7}">
      <dgm:prSet/>
      <dgm:spPr/>
      <dgm:t>
        <a:bodyPr/>
        <a:lstStyle/>
        <a:p>
          <a:endParaRPr lang="en-US"/>
        </a:p>
      </dgm:t>
    </dgm:pt>
    <dgm:pt modelId="{43031D49-8CAA-4776-B3E2-49E2FBEF1CC4}" type="sibTrans" cxnId="{A7C13519-C59D-446F-9B0C-7033A09892E7}">
      <dgm:prSet/>
      <dgm:spPr/>
      <dgm:t>
        <a:bodyPr/>
        <a:lstStyle/>
        <a:p>
          <a:endParaRPr lang="en-US"/>
        </a:p>
      </dgm:t>
    </dgm:pt>
    <dgm:pt modelId="{1E27B2C8-EAC1-4F2C-A2F2-A0AA6B2958C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Detection Tools</a:t>
          </a:r>
        </a:p>
      </dgm:t>
    </dgm:pt>
    <dgm:pt modelId="{881D2363-AC9E-42E6-8815-FBF74437B58B}" type="parTrans" cxnId="{A41B312A-FF1C-4F43-A536-A4B63DCD7A52}">
      <dgm:prSet/>
      <dgm:spPr/>
      <dgm:t>
        <a:bodyPr/>
        <a:lstStyle/>
        <a:p>
          <a:endParaRPr lang="en-US"/>
        </a:p>
      </dgm:t>
    </dgm:pt>
    <dgm:pt modelId="{EA4C0479-4378-427B-9B1E-D892173CD7B6}" type="sibTrans" cxnId="{A41B312A-FF1C-4F43-A536-A4B63DCD7A52}">
      <dgm:prSet/>
      <dgm:spPr/>
      <dgm:t>
        <a:bodyPr/>
        <a:lstStyle/>
        <a:p>
          <a:endParaRPr lang="en-US"/>
        </a:p>
      </dgm:t>
    </dgm:pt>
    <dgm:pt modelId="{0BC56909-F7AA-45FA-A0DF-A840A3151FC9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Control Tools</a:t>
          </a:r>
        </a:p>
      </dgm:t>
    </dgm:pt>
    <dgm:pt modelId="{C94A699B-7A4B-4363-A8E0-DE7B7F8B05CA}" type="parTrans" cxnId="{ADCEC75A-C405-4CD8-B46C-99AA37BEC11E}">
      <dgm:prSet/>
      <dgm:spPr/>
      <dgm:t>
        <a:bodyPr/>
        <a:lstStyle/>
        <a:p>
          <a:endParaRPr lang="en-US"/>
        </a:p>
      </dgm:t>
    </dgm:pt>
    <dgm:pt modelId="{4E4B61F7-3541-4A75-9AE8-A9153FF2B9A0}" type="sibTrans" cxnId="{ADCEC75A-C405-4CD8-B46C-99AA37BEC11E}">
      <dgm:prSet/>
      <dgm:spPr/>
      <dgm:t>
        <a:bodyPr/>
        <a:lstStyle/>
        <a:p>
          <a:endParaRPr lang="en-US"/>
        </a:p>
      </dgm:t>
    </dgm:pt>
    <dgm:pt modelId="{E220F320-F952-492B-99BA-A3DB437DC330}">
      <dgm:prSet/>
      <dgm:spPr/>
      <dgm:t>
        <a:bodyPr/>
        <a:lstStyle/>
        <a:p>
          <a:endParaRPr lang="en-US"/>
        </a:p>
      </dgm:t>
    </dgm:pt>
    <dgm:pt modelId="{64EBE86D-191D-448D-94E5-5A490C715B1C}" type="parTrans" cxnId="{8BBFDCEA-DCC1-4FA3-9B97-5534BA641FD2}">
      <dgm:prSet/>
      <dgm:spPr/>
      <dgm:t>
        <a:bodyPr/>
        <a:lstStyle/>
        <a:p>
          <a:endParaRPr lang="en-US"/>
        </a:p>
      </dgm:t>
    </dgm:pt>
    <dgm:pt modelId="{08CF0AE4-2368-4FD7-A836-C40F3C4EDF17}" type="sibTrans" cxnId="{8BBFDCEA-DCC1-4FA3-9B97-5534BA641FD2}">
      <dgm:prSet/>
      <dgm:spPr/>
      <dgm:t>
        <a:bodyPr/>
        <a:lstStyle/>
        <a:p>
          <a:endParaRPr lang="en-US"/>
        </a:p>
      </dgm:t>
    </dgm:pt>
    <dgm:pt modelId="{238FA425-062D-47FD-81C7-2304FCFD8609}" type="pres">
      <dgm:prSet presAssocID="{10BD75F8-0749-4367-8D6C-413C7421FB7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7CFA48-51BA-4D11-BB9A-01BEF9C16E29}" type="pres">
      <dgm:prSet presAssocID="{10BD75F8-0749-4367-8D6C-413C7421FB73}" presName="children" presStyleCnt="0"/>
      <dgm:spPr/>
    </dgm:pt>
    <dgm:pt modelId="{9E0D4ADD-22F1-41EC-94E4-770AD6B36C5B}" type="pres">
      <dgm:prSet presAssocID="{10BD75F8-0749-4367-8D6C-413C7421FB73}" presName="childPlaceholder" presStyleCnt="0"/>
      <dgm:spPr/>
    </dgm:pt>
    <dgm:pt modelId="{FD09B431-E0F9-4941-A4A5-937A1394830E}" type="pres">
      <dgm:prSet presAssocID="{10BD75F8-0749-4367-8D6C-413C7421FB73}" presName="circle" presStyleCnt="0"/>
      <dgm:spPr/>
    </dgm:pt>
    <dgm:pt modelId="{C7592AF2-46A6-472F-BDB8-9502BE5E5694}" type="pres">
      <dgm:prSet presAssocID="{10BD75F8-0749-4367-8D6C-413C7421FB7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B518F8-9C60-4296-AD6F-B721DE4AFC71}" type="pres">
      <dgm:prSet presAssocID="{10BD75F8-0749-4367-8D6C-413C7421FB7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C5AC6-B31E-4702-8852-F4D886D0F7E9}" type="pres">
      <dgm:prSet presAssocID="{10BD75F8-0749-4367-8D6C-413C7421FB7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4F047-45E5-4896-AE41-557B0FF75774}" type="pres">
      <dgm:prSet presAssocID="{10BD75F8-0749-4367-8D6C-413C7421FB7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DC937-160F-4F4F-A8A7-0E529125E5D8}" type="pres">
      <dgm:prSet presAssocID="{10BD75F8-0749-4367-8D6C-413C7421FB73}" presName="quadrantPlaceholder" presStyleCnt="0"/>
      <dgm:spPr/>
    </dgm:pt>
    <dgm:pt modelId="{0973CBE4-004A-4446-BE16-2A25F83B1A93}" type="pres">
      <dgm:prSet presAssocID="{10BD75F8-0749-4367-8D6C-413C7421FB73}" presName="center1" presStyleLbl="fgShp" presStyleIdx="0" presStyleCnt="2"/>
      <dgm:spPr/>
    </dgm:pt>
    <dgm:pt modelId="{046B477D-BB81-491C-9282-C34D2966D6A3}" type="pres">
      <dgm:prSet presAssocID="{10BD75F8-0749-4367-8D6C-413C7421FB73}" presName="center2" presStyleLbl="fgShp" presStyleIdx="1" presStyleCnt="2"/>
      <dgm:spPr/>
    </dgm:pt>
  </dgm:ptLst>
  <dgm:cxnLst>
    <dgm:cxn modelId="{CA270DF5-CF7C-4679-A603-1EF7B07C51EC}" type="presOf" srcId="{00470548-BF38-4191-B781-C8640DD4303F}" destId="{9EB518F8-9C60-4296-AD6F-B721DE4AFC71}" srcOrd="0" destOrd="0" presId="urn:microsoft.com/office/officeart/2005/8/layout/cycle4"/>
    <dgm:cxn modelId="{5906EC7D-2B3E-48F6-957D-453150CCC523}" type="presOf" srcId="{1E27B2C8-EAC1-4F2C-A2F2-A0AA6B2958C8}" destId="{604C5AC6-B31E-4702-8852-F4D886D0F7E9}" srcOrd="0" destOrd="0" presId="urn:microsoft.com/office/officeart/2005/8/layout/cycle4"/>
    <dgm:cxn modelId="{A7C13519-C59D-446F-9B0C-7033A09892E7}" srcId="{10BD75F8-0749-4367-8D6C-413C7421FB73}" destId="{00470548-BF38-4191-B781-C8640DD4303F}" srcOrd="1" destOrd="0" parTransId="{2DBC2EB9-3A43-4088-9B38-7300AD619A1C}" sibTransId="{43031D49-8CAA-4776-B3E2-49E2FBEF1CC4}"/>
    <dgm:cxn modelId="{A41B312A-FF1C-4F43-A536-A4B63DCD7A52}" srcId="{10BD75F8-0749-4367-8D6C-413C7421FB73}" destId="{1E27B2C8-EAC1-4F2C-A2F2-A0AA6B2958C8}" srcOrd="2" destOrd="0" parTransId="{881D2363-AC9E-42E6-8815-FBF74437B58B}" sibTransId="{EA4C0479-4378-427B-9B1E-D892173CD7B6}"/>
    <dgm:cxn modelId="{75146D7B-DF93-469A-A12D-0E3234B4F11C}" type="presOf" srcId="{0BC56909-F7AA-45FA-A0DF-A840A3151FC9}" destId="{E184F047-45E5-4896-AE41-557B0FF75774}" srcOrd="0" destOrd="0" presId="urn:microsoft.com/office/officeart/2005/8/layout/cycle4"/>
    <dgm:cxn modelId="{8BBFDCEA-DCC1-4FA3-9B97-5534BA641FD2}" srcId="{10BD75F8-0749-4367-8D6C-413C7421FB73}" destId="{E220F320-F952-492B-99BA-A3DB437DC330}" srcOrd="4" destOrd="0" parTransId="{64EBE86D-191D-448D-94E5-5A490C715B1C}" sibTransId="{08CF0AE4-2368-4FD7-A836-C40F3C4EDF17}"/>
    <dgm:cxn modelId="{ADCEC75A-C405-4CD8-B46C-99AA37BEC11E}" srcId="{10BD75F8-0749-4367-8D6C-413C7421FB73}" destId="{0BC56909-F7AA-45FA-A0DF-A840A3151FC9}" srcOrd="3" destOrd="0" parTransId="{C94A699B-7A4B-4363-A8E0-DE7B7F8B05CA}" sibTransId="{4E4B61F7-3541-4A75-9AE8-A9153FF2B9A0}"/>
    <dgm:cxn modelId="{B7E7C16B-02DC-4E1E-8C22-AD789236E333}" type="presOf" srcId="{10BD75F8-0749-4367-8D6C-413C7421FB73}" destId="{238FA425-062D-47FD-81C7-2304FCFD8609}" srcOrd="0" destOrd="0" presId="urn:microsoft.com/office/officeart/2005/8/layout/cycle4"/>
    <dgm:cxn modelId="{6D41F778-9917-4237-BB21-C8B7A6C32430}" type="presOf" srcId="{13ECA68D-F5B4-4E20-91DE-71AF31DCCFAB}" destId="{C7592AF2-46A6-472F-BDB8-9502BE5E5694}" srcOrd="0" destOrd="0" presId="urn:microsoft.com/office/officeart/2005/8/layout/cycle4"/>
    <dgm:cxn modelId="{7E4E887C-7980-4F5A-8214-597AAE5C7E6A}" srcId="{10BD75F8-0749-4367-8D6C-413C7421FB73}" destId="{13ECA68D-F5B4-4E20-91DE-71AF31DCCFAB}" srcOrd="0" destOrd="0" parTransId="{892B59A9-D955-4220-9D4A-C93CCB9D22E8}" sibTransId="{DD9231A3-DCD7-4D4D-A229-4F47F8913D86}"/>
    <dgm:cxn modelId="{C16FE271-DFA3-4972-9156-FDF21B548955}" type="presParOf" srcId="{238FA425-062D-47FD-81C7-2304FCFD8609}" destId="{3F7CFA48-51BA-4D11-BB9A-01BEF9C16E29}" srcOrd="0" destOrd="0" presId="urn:microsoft.com/office/officeart/2005/8/layout/cycle4"/>
    <dgm:cxn modelId="{146D0261-E3EE-435F-9DD4-06405A290813}" type="presParOf" srcId="{3F7CFA48-51BA-4D11-BB9A-01BEF9C16E29}" destId="{9E0D4ADD-22F1-41EC-94E4-770AD6B36C5B}" srcOrd="0" destOrd="0" presId="urn:microsoft.com/office/officeart/2005/8/layout/cycle4"/>
    <dgm:cxn modelId="{BE4CA416-9530-4CC2-BDB3-D2EBE8BE4F5E}" type="presParOf" srcId="{238FA425-062D-47FD-81C7-2304FCFD8609}" destId="{FD09B431-E0F9-4941-A4A5-937A1394830E}" srcOrd="1" destOrd="0" presId="urn:microsoft.com/office/officeart/2005/8/layout/cycle4"/>
    <dgm:cxn modelId="{73A98876-7F2F-4B13-A4A8-B2DF4E4EBF54}" type="presParOf" srcId="{FD09B431-E0F9-4941-A4A5-937A1394830E}" destId="{C7592AF2-46A6-472F-BDB8-9502BE5E5694}" srcOrd="0" destOrd="0" presId="urn:microsoft.com/office/officeart/2005/8/layout/cycle4"/>
    <dgm:cxn modelId="{6FB91374-9620-4D80-9851-C6B0D1BF2E03}" type="presParOf" srcId="{FD09B431-E0F9-4941-A4A5-937A1394830E}" destId="{9EB518F8-9C60-4296-AD6F-B721DE4AFC71}" srcOrd="1" destOrd="0" presId="urn:microsoft.com/office/officeart/2005/8/layout/cycle4"/>
    <dgm:cxn modelId="{1AADF819-5E4D-414A-A99A-556EB77F8B52}" type="presParOf" srcId="{FD09B431-E0F9-4941-A4A5-937A1394830E}" destId="{604C5AC6-B31E-4702-8852-F4D886D0F7E9}" srcOrd="2" destOrd="0" presId="urn:microsoft.com/office/officeart/2005/8/layout/cycle4"/>
    <dgm:cxn modelId="{550A5311-620D-465D-820A-29539ABEE00F}" type="presParOf" srcId="{FD09B431-E0F9-4941-A4A5-937A1394830E}" destId="{E184F047-45E5-4896-AE41-557B0FF75774}" srcOrd="3" destOrd="0" presId="urn:microsoft.com/office/officeart/2005/8/layout/cycle4"/>
    <dgm:cxn modelId="{2490F303-F574-4EBC-AF11-4237F8D8F8DF}" type="presParOf" srcId="{FD09B431-E0F9-4941-A4A5-937A1394830E}" destId="{860DC937-160F-4F4F-A8A7-0E529125E5D8}" srcOrd="4" destOrd="0" presId="urn:microsoft.com/office/officeart/2005/8/layout/cycle4"/>
    <dgm:cxn modelId="{12A4F76B-536C-40F4-AEA3-411F0496C7A6}" type="presParOf" srcId="{238FA425-062D-47FD-81C7-2304FCFD8609}" destId="{0973CBE4-004A-4446-BE16-2A25F83B1A93}" srcOrd="2" destOrd="0" presId="urn:microsoft.com/office/officeart/2005/8/layout/cycle4"/>
    <dgm:cxn modelId="{30688AD2-9477-4559-8684-8E7F55247883}" type="presParOf" srcId="{238FA425-062D-47FD-81C7-2304FCFD8609}" destId="{046B477D-BB81-491C-9282-C34D2966D6A3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19B9E-FC63-4201-8E37-6A704A258849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B11A6-5F22-4085-B351-285EAB0FB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11A6-5F22-4085-B351-285EAB0FB98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398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3314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59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6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7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11A6-5F22-4085-B351-285EAB0FB98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59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11A6-5F22-4085-B351-285EAB0FB98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7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Corps of Engineers-led analysis of possible hydrologic connections between the Great Lakes and Mississippi River basins and AIS control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CB442-3BF7-4604-8F16-6BA2349D4F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92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11A6-5F22-4085-B351-285EAB0FB98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66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B11A6-5F22-4085-B351-285EAB0FB9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2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to 2016, we are</a:t>
            </a:r>
            <a:r>
              <a:rPr lang="en-US" baseline="0" dirty="0"/>
              <a:t> not catching the smaller sized Asian Carp (6 inches or less) that we saw last year </a:t>
            </a:r>
          </a:p>
          <a:p>
            <a:r>
              <a:rPr lang="en-US" baseline="0" dirty="0"/>
              <a:t>We will be updating this map using input from the ACRCC Listening session last month, at the MRWG meting scheduled for late Jan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B11A6-5F22-4085-B351-285EAB0FB9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These results were Results released Dec 2016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Results of other 2016 barge studies forthcoming early this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B11A6-5F22-4085-B351-285EAB0FB9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34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5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0610-A463-4D70-9B91-1D16BDED4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3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0" y="1600200"/>
            <a:ext cx="9144000" cy="46038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52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663B-5A66-4AD8-B8FA-4FE550A44B15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E251-30EF-47F6-906D-6206AE194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0" y="1600200"/>
            <a:ext cx="9144000" cy="73025"/>
            <a:chOff x="0" y="3268345"/>
            <a:chExt cx="9144000" cy="146304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1900-66D3-4585-B542-97016066C5AD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A6348-97F6-474A-B7A6-9358D078F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11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965F-9F1A-450D-80FD-366282293392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CACFF-A324-42AE-9F55-66ACA50E4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75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764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8B51-7653-4AC5-A536-0AF10DBBC35D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18F1E-066A-42D6-97F0-55F511429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059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1792-84F1-407E-A4BF-51A580FDB6CE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138B4A8-ABB3-4AC8-A208-3DF3A38B6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068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4CAB-1327-4B1F-A122-0A200830FD44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D13EE-93FD-48AA-8303-8C51A17E9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444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0755" y="3268344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9894" y="3268345"/>
              <a:ext cx="109702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6922" y="3268344"/>
              <a:ext cx="1097026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38950" y="6356350"/>
            <a:ext cx="1868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40BA-A36E-409B-A0D1-5FBE735D585D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B077A-6E3C-4DF7-9C39-FEAC2208B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267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3268663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55A-EDE5-4FF3-A454-CF676A8FFF3D}" type="datetimeFigureOut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EB4A2-FD56-4ACC-8054-3B83E7F61A51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3" name="Picture 12" descr="GLRI_logo_e.jp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46" y="6172200"/>
            <a:ext cx="2077454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5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26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848600" y="6400800"/>
            <a:ext cx="935038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A7924BF-FCE5-4ECC-BD8C-D6F0C9C142B3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3810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C9244FA-FE0B-4351-836B-7D8D12BF0996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0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0" y="3740150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0386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19812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8C91C-63CD-4D45-AB74-FD8CCB7C1F0E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A39F1-79F8-4972-A958-6CEA420E58C5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2" name="Picture 11" descr="GLRI_logo_e.jp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46" y="6172200"/>
            <a:ext cx="2077454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FFA7-CAF7-44DB-8B7E-C9958B2F9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87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88B0B-BE13-456F-A6A7-173AD068AD6B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BA89-F5B6-4D21-A8B1-B0165C1F84D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49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0" y="1600200"/>
            <a:ext cx="9144000" cy="46038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52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4AB52-89FF-4957-AD1F-4A408D9CB5E5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97AA-8C06-4991-AA29-09669413C6D2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71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0" y="1600200"/>
            <a:ext cx="9144000" cy="73025"/>
            <a:chOff x="0" y="3268345"/>
            <a:chExt cx="9144000" cy="146304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A94E-0A7D-4DE0-96F6-4CB43CAC4A1F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73F2-E02B-49BE-8AB4-566FDAC05EB5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8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BA71-3EA4-4BEF-BA77-286135D605F9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EFCD-152C-4106-AD83-3B0860856CB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764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6458D-77C8-4C89-AC25-92289E012A12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48299-D85B-4E19-83E6-67508A8D15E6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45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BAAE9-0A30-409F-A4D1-3F18C1169EAA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3CD56-8B2D-44F7-A6B4-E94B199C6DE8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63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8F65E-60F9-476C-B7B0-C982928C8182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CD78-0456-4E0B-9B38-E35F1C480A2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25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0755" y="3268344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9894" y="3268345"/>
              <a:ext cx="109702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6922" y="3268344"/>
              <a:ext cx="1097026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38950" y="6356350"/>
            <a:ext cx="1868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B034A-C6D8-4418-A7EC-17BF16B40EE3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76B1-05BD-4AD3-A289-68F62D20A8FE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96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8013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  <a:lvl2pPr>
              <a:defRPr sz="1600" baseline="0"/>
            </a:lvl2pPr>
            <a:lvl3pPr>
              <a:defRPr sz="1400" baseline="0"/>
            </a:lvl3pPr>
            <a:lvl4pPr>
              <a:buSzPct val="100000"/>
              <a:buFont typeface="Arial" pitchFamily="34" charset="0"/>
              <a:buChar char="-"/>
              <a:defRPr sz="12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67175" y="63246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5894C-3C72-4298-A5C1-E2D5FCEAD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00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3268663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EB4A2-FD56-4ACC-8054-3B83E7F61A51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3" name="Picture 12" descr="GLRI_logo_e.jp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46" y="6172200"/>
            <a:ext cx="2077454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0610-A463-4D70-9B91-1D16BDED4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17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26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3810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C9244FA-FE0B-4351-836B-7D8D12BF0996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583680"/>
            <a:ext cx="609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1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0" y="3740150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0386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19812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A39F1-79F8-4972-A958-6CEA420E58C5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2" name="Picture 11" descr="GLRI_logo_e.jpe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46" y="6172200"/>
            <a:ext cx="2077454" cy="6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BA89-F5B6-4D21-A8B1-B0165C1F84D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22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0" y="1600200"/>
            <a:ext cx="9144000" cy="46038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52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97AA-8C06-4991-AA29-09669413C6D2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86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0" y="1600200"/>
            <a:ext cx="9144000" cy="73025"/>
            <a:chOff x="0" y="3268345"/>
            <a:chExt cx="9144000" cy="146304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73F2-E02B-49BE-8AB4-566FDAC05EB5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10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EFCD-152C-4106-AD83-3B0860856CB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3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764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48299-D85B-4E19-83E6-67508A8D15E6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6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460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3CD56-8B2D-44F7-A6B4-E94B199C6DE8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6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flipH="1">
            <a:off x="0" y="1600200"/>
            <a:ext cx="9144000" cy="46038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CD78-0456-4E0B-9B38-E35F1C480A24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0755" y="3268344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9894" y="3268345"/>
              <a:ext cx="109702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6922" y="3268344"/>
              <a:ext cx="1097026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76B1-05BD-4AD3-A289-68F62D20A8FE}" type="slidenum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8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FFA7-CAF7-44DB-8B7E-C9958B2F9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0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8013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  <a:lvl2pPr>
              <a:defRPr sz="1600" baseline="0"/>
            </a:lvl2pPr>
            <a:lvl3pPr>
              <a:defRPr sz="1400" baseline="0"/>
            </a:lvl3pPr>
            <a:lvl4pPr>
              <a:buSzPct val="100000"/>
              <a:buFont typeface="Arial" pitchFamily="34" charset="0"/>
              <a:buChar char="-"/>
              <a:defRPr sz="12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67175" y="63246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5894C-3C72-4298-A5C1-E2D5FCEAD5E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0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3268663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55A-EDE5-4FF3-A454-CF676A8FFF3D}" type="datetimeFigureOut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49740-6498-4F03-A503-D16E443705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079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26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848600" y="6400800"/>
            <a:ext cx="935038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4E90B87-3553-43CD-824B-4F2F1DBEC522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381000" cy="365125"/>
          </a:xfrm>
        </p:spPr>
        <p:txBody>
          <a:bodyPr/>
          <a:lstStyle>
            <a:lvl1pPr>
              <a:defRPr/>
            </a:lvl1pPr>
          </a:lstStyle>
          <a:p>
            <a:fld id="{80230152-2500-4EF7-94F3-5519A1860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41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0" y="4229100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CD1B5-AE8A-401B-AF97-72004C9BD17C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39DD1-BC3D-47A9-9C21-3740615EC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1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16002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4FA1-35C4-4DC1-AAAC-CF8DBBAA023B}" type="datetime1">
              <a:rPr lang="en-US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66A56-0150-46DA-ABB9-2A4050A14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9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hyperlink" Target="http://asiancarp.org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hyperlink" Target="http://asiancarp.org/" TargetMode="Externa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839DD-2C65-40ED-A280-08EAB738CD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3" name="Picture 8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4175" y="57150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0" y="64166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12192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6" name="Picture 2" descr="X:\IM\VI\Logos\Branding\USARMY_3D_RGB_MD_P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715000"/>
            <a:ext cx="685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344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839DD-2C65-40ED-A280-08EAB738CD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3" name="Picture 8" descr="USAC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4175" y="57150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0" y="64166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12192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6" name="Picture 2" descr="X:\IM\VI\Logos\Branding\USARMY_3D_RGB_MD_P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715000"/>
            <a:ext cx="685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8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400800"/>
            <a:ext cx="93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C7B102-CBAF-45D3-A93A-925D42B2FE5A}" type="datetime1">
              <a:rPr lang="en-US">
                <a:solidFill>
                  <a:srgbClr val="0536B3">
                    <a:lumMod val="50000"/>
                  </a:srgb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536B3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31B5A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370246-51F8-4180-9B2B-12718D6FF6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33" name="Title Placeholder 7"/>
          <p:cNvSpPr>
            <a:spLocks noGrp="1"/>
          </p:cNvSpPr>
          <p:nvPr>
            <p:ph type="title"/>
          </p:nvPr>
        </p:nvSpPr>
        <p:spPr bwMode="auto">
          <a:xfrm>
            <a:off x="1066800" y="152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57890"/>
            <a:ext cx="111440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ACRCC</a:t>
            </a:r>
          </a:p>
        </p:txBody>
      </p:sp>
      <p:pic>
        <p:nvPicPr>
          <p:cNvPr id="1035" name="Picture 10" descr="ACRCC-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53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31B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 2" panose="05020102010507070707" pitchFamily="18" charset="2"/>
        <a:buChar char="¥"/>
        <a:defRPr sz="3200" kern="1200">
          <a:solidFill>
            <a:srgbClr val="031B5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anose="05020102010507070707" pitchFamily="18" charset="2"/>
        <a:buChar char="¥"/>
        <a:defRPr sz="2800" kern="1200">
          <a:solidFill>
            <a:srgbClr val="031B5A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anose="05020102010507070707" pitchFamily="18" charset="2"/>
        <a:buChar char="¥"/>
        <a:defRPr sz="2400" kern="1200">
          <a:solidFill>
            <a:srgbClr val="031B5A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E589F"/>
        </a:buClr>
        <a:buSzPct val="55000"/>
        <a:buFont typeface="Wingdings 2" panose="05020102010507070707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anose="05020102010507070707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400800"/>
            <a:ext cx="93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0EC39C-FE62-452D-9CB5-387D575CAAB4}" type="datetime1">
              <a:rPr lang="en-US">
                <a:solidFill>
                  <a:srgbClr val="0536B3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599D01-EB64-462D-93A1-DF345334DBC0}" type="slidenum">
              <a:rPr lang="en-US">
                <a:solidFill>
                  <a:srgbClr val="0536B3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7177" name="Title Placeholder 7"/>
          <p:cNvSpPr>
            <a:spLocks noGrp="1"/>
          </p:cNvSpPr>
          <p:nvPr>
            <p:ph type="title"/>
          </p:nvPr>
        </p:nvSpPr>
        <p:spPr bwMode="auto">
          <a:xfrm>
            <a:off x="1066800" y="152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57890"/>
            <a:ext cx="111440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ACRCC</a:t>
            </a:r>
          </a:p>
        </p:txBody>
      </p:sp>
      <p:pic>
        <p:nvPicPr>
          <p:cNvPr id="11" name="Picture 2" descr="Asian Carp Control | The official website of the Asian Carp Regional Coordinating Committee">
            <a:hlinkClick r:id="rId14"/>
          </p:cNvPr>
          <p:cNvPicPr>
            <a:picLocks noChangeAspect="1" noChangeArrowheads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7613" y="76200"/>
            <a:ext cx="131097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6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85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31B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rgbClr val="031B5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itchFamily="18" charset="2"/>
        <a:buChar char="¥"/>
        <a:defRPr sz="2800" kern="1200">
          <a:solidFill>
            <a:srgbClr val="031B5A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itchFamily="18" charset="2"/>
        <a:buChar char="¥"/>
        <a:defRPr sz="2400" kern="1200">
          <a:solidFill>
            <a:srgbClr val="031B5A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E589F"/>
        </a:buClr>
        <a:buSzPct val="55000"/>
        <a:buFont typeface="Wingdings 2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o-KR" altLang="en-US" sz="1800">
              <a:solidFill>
                <a:srgbClr val="FFFFFF"/>
              </a:solidFill>
            </a:endParaRPr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37599D01-EB64-462D-93A1-DF345334DBC0}" type="slidenum">
              <a:rPr lang="en-US">
                <a:solidFill>
                  <a:srgbClr val="0536B3">
                    <a:lumMod val="50000"/>
                  </a:srgbClr>
                </a:solidFill>
              </a:rPr>
              <a:pPr eaLnBrk="1" hangingPunct="1">
                <a:defRPr/>
              </a:pPr>
              <a:t>‹#›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7177" name="Title Placeholder 7"/>
          <p:cNvSpPr>
            <a:spLocks noGrp="1"/>
          </p:cNvSpPr>
          <p:nvPr>
            <p:ph type="title"/>
          </p:nvPr>
        </p:nvSpPr>
        <p:spPr bwMode="auto">
          <a:xfrm>
            <a:off x="1066800" y="152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57890"/>
            <a:ext cx="111440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 eaLnBrk="1" hangingPunct="1"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ACRCC</a:t>
            </a:r>
          </a:p>
        </p:txBody>
      </p:sp>
      <p:pic>
        <p:nvPicPr>
          <p:cNvPr id="11" name="Picture 2" descr="Asian Carp Control | The official website of the Asian Carp Regional Coordinating Committee">
            <a:hlinkClick r:id="rId13"/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7613" y="76200"/>
            <a:ext cx="131097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31B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31B5A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rgbClr val="031B5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itchFamily="18" charset="2"/>
        <a:buChar char="¥"/>
        <a:defRPr sz="2800" kern="1200">
          <a:solidFill>
            <a:srgbClr val="031B5A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itchFamily="18" charset="2"/>
        <a:buChar char="¥"/>
        <a:defRPr sz="2400" kern="1200">
          <a:solidFill>
            <a:srgbClr val="031B5A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E589F"/>
        </a:buClr>
        <a:buSzPct val="55000"/>
        <a:buFont typeface="Wingdings 2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rgbClr val="031B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hyperlink" Target="http://www.asiancarp.us/documents/InterimSummary2015.pdf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asiancarp.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1834" y="2057400"/>
            <a:ext cx="8610600" cy="2971800"/>
          </a:xfrm>
        </p:spPr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Asian Carp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 Plan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Briefing</a:t>
            </a:r>
          </a:p>
          <a:p>
            <a:pPr marL="0" lvl="0" indent="0" algn="ctr">
              <a:buClr>
                <a:srgbClr val="0536B3"/>
              </a:buClr>
              <a:buNone/>
            </a:pPr>
            <a:endParaRPr lang="en-US" altLang="en-US" b="1" i="1" kern="0" dirty="0">
              <a:solidFill>
                <a:srgbClr val="0536B3">
                  <a:lumMod val="50000"/>
                </a:srgbClr>
              </a:solidFill>
            </a:endParaRPr>
          </a:p>
          <a:p>
            <a:pPr marL="0" lvl="0" indent="0" algn="ctr">
              <a:buClr>
                <a:srgbClr val="0536B3"/>
              </a:buClr>
              <a:buNone/>
            </a:pPr>
            <a:r>
              <a:rPr lang="en-US" altLang="en-US" sz="4400" b="1" i="1" kern="0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</a:rPr>
              <a:t>January 11, 2017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Asian Carp Regional Coordinating Committee</a:t>
            </a:r>
          </a:p>
        </p:txBody>
      </p:sp>
    </p:spTree>
    <p:extLst>
      <p:ext uri="{BB962C8B-B14F-4D97-AF65-F5344CB8AC3E}">
        <p14:creationId xmlns:p14="http://schemas.microsoft.com/office/powerpoint/2010/main" val="358791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685800" y="1774253"/>
            <a:ext cx="7772400" cy="4626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2017 Key Initiatives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Targeted removal of small Asian carp in key locations in the Upper Illinois Waterway</a:t>
            </a:r>
          </a:p>
          <a:p>
            <a:r>
              <a:rPr lang="en-US" sz="2400" dirty="0">
                <a:latin typeface="Cambria" panose="02040503050406030204" pitchFamily="18" charset="0"/>
              </a:rPr>
              <a:t>Refinement of Contingency Response Plan (per new data and available tools)</a:t>
            </a:r>
          </a:p>
          <a:p>
            <a:r>
              <a:rPr lang="en-US" sz="2400" dirty="0">
                <a:latin typeface="Cambria" panose="02040503050406030204" pitchFamily="18" charset="0"/>
              </a:rPr>
              <a:t>Development/field-testing of potential new control technologies (e.g. CO2, complex sound)</a:t>
            </a:r>
          </a:p>
          <a:p>
            <a:r>
              <a:rPr lang="en-US" sz="2400" dirty="0">
                <a:latin typeface="Cambria" panose="02040503050406030204" pitchFamily="18" charset="0"/>
              </a:rPr>
              <a:t>Intensive monitoring for Asian carp (all life stages) upstream and downstream of Electrical Dispersal Barrier</a:t>
            </a:r>
          </a:p>
          <a:p>
            <a:r>
              <a:rPr lang="en-US" sz="2400" dirty="0">
                <a:latin typeface="Cambria" panose="02040503050406030204" pitchFamily="18" charset="0"/>
              </a:rPr>
              <a:t>Action to address emerging threats from Black and Grass Carp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344051" y="457200"/>
            <a:ext cx="7114149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2017 Action Plan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959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304799" y="1600200"/>
            <a:ext cx="8534401" cy="4474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ambria" panose="02040503050406030204" pitchFamily="18" charset="0"/>
              </a:rPr>
              <a:t>Monitoring and Response Plan </a:t>
            </a:r>
            <a:r>
              <a:rPr lang="en-US" sz="2400" dirty="0">
                <a:latin typeface="Cambria" panose="02040503050406030204" pitchFamily="18" charset="0"/>
              </a:rPr>
              <a:t>&gt;&gt; “Tactical” battle plan, puts the Action Plan into effect (</a:t>
            </a:r>
            <a:r>
              <a:rPr lang="en-US" sz="2400" i="1" dirty="0">
                <a:latin typeface="Cambria" panose="02040503050406030204" pitchFamily="18" charset="0"/>
              </a:rPr>
              <a:t>What, When and Where</a:t>
            </a:r>
            <a:r>
              <a:rPr lang="en-US" sz="2400" dirty="0">
                <a:latin typeface="Cambria" panose="02040503050406030204" pitchFamily="18" charset="0"/>
              </a:rPr>
              <a:t>)</a:t>
            </a:r>
          </a:p>
          <a:p>
            <a:pPr marL="457200" indent="-457200"/>
            <a:r>
              <a:rPr lang="en-US" sz="2400" dirty="0">
                <a:latin typeface="Cambria" panose="02040503050406030204" pitchFamily="18" charset="0"/>
              </a:rPr>
              <a:t>Includes </a:t>
            </a:r>
            <a:r>
              <a:rPr lang="en-US" sz="2400" b="1" u="sng" dirty="0">
                <a:latin typeface="Cambria" panose="02040503050406030204" pitchFamily="18" charset="0"/>
              </a:rPr>
              <a:t>Contingency Response Plans </a:t>
            </a:r>
            <a:r>
              <a:rPr lang="en-US" sz="2400" u="sng" dirty="0">
                <a:latin typeface="Cambria" panose="02040503050406030204" pitchFamily="18" charset="0"/>
              </a:rPr>
              <a:t>(added in 2016)</a:t>
            </a:r>
            <a:endParaRPr lang="en-US" sz="2400" dirty="0">
              <a:latin typeface="Cambria" panose="02040503050406030204" pitchFamily="18" charset="0"/>
            </a:endParaRPr>
          </a:p>
          <a:p>
            <a:pPr marL="857250" lvl="1" indent="-457200"/>
            <a:r>
              <a:rPr lang="en-US" sz="2000" dirty="0">
                <a:latin typeface="Cambria" panose="02040503050406030204" pitchFamily="18" charset="0"/>
              </a:rPr>
              <a:t>ACRCC response if Asian carp are detected in upstream locations closer to Great Lakes; focus on 5 navigation pools  below the EDB</a:t>
            </a:r>
          </a:p>
          <a:p>
            <a:pPr marL="457200" indent="-457200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343001" y="167365"/>
            <a:ext cx="7467600" cy="47885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/>
            </a:r>
            <a:br>
              <a:rPr lang="en-US" sz="5400" b="1" dirty="0">
                <a:latin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</a:rPr>
              <a:t>Monitoring and Response Plan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71" y="3574472"/>
            <a:ext cx="2420129" cy="297872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9" b="3494"/>
          <a:stretch/>
        </p:blipFill>
        <p:spPr bwMode="auto">
          <a:xfrm>
            <a:off x="1524000" y="3581400"/>
            <a:ext cx="2312187" cy="2971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Left-Right Arrow 2"/>
          <p:cNvSpPr/>
          <p:nvPr/>
        </p:nvSpPr>
        <p:spPr>
          <a:xfrm>
            <a:off x="3962400" y="4648200"/>
            <a:ext cx="932671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9013" y="5037244"/>
            <a:ext cx="1676400" cy="120032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Includes</a:t>
            </a:r>
          </a:p>
          <a:p>
            <a:pPr algn="ctr"/>
            <a:r>
              <a:rPr lang="en-US" b="1" dirty="0">
                <a:latin typeface="Cambria" panose="02040503050406030204" pitchFamily="18" charset="0"/>
              </a:rPr>
              <a:t>Contingency Response Plans</a:t>
            </a:r>
          </a:p>
        </p:txBody>
      </p:sp>
    </p:spTree>
    <p:extLst>
      <p:ext uri="{BB962C8B-B14F-4D97-AF65-F5344CB8AC3E}">
        <p14:creationId xmlns:p14="http://schemas.microsoft.com/office/powerpoint/2010/main" val="364075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724400"/>
            <a:ext cx="8686800" cy="1362075"/>
          </a:xfrm>
        </p:spPr>
        <p:txBody>
          <a:bodyPr/>
          <a:lstStyle/>
          <a:p>
            <a:pPr marL="3429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i="1" cap="none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Bill Bolen</a:t>
            </a:r>
            <a:r>
              <a:rPr lang="en-US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cap="none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Co-chair of the ACRCC and USEPA Senior Advisor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838200"/>
            <a:ext cx="8762999" cy="182880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Funding Summary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5365" y="0"/>
            <a:ext cx="5915025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</a:rPr>
              <a:t>GLRI Asian Carp </a:t>
            </a:r>
            <a:br>
              <a:rPr lang="en-US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</a:rPr>
              <a:t>2010 - 2017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515227" y="2302452"/>
          <a:ext cx="8115302" cy="3435581"/>
        </p:xfrm>
        <a:graphic>
          <a:graphicData uri="http://schemas.openxmlformats.org/drawingml/2006/table">
            <a:tbl>
              <a:tblPr/>
              <a:tblGrid>
                <a:gridCol w="796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2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9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9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92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92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95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297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297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1219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Agency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2010 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2011 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2012 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2013 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2014 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2015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2016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2017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USGS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$4,643,000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$4,673,934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$2,055,100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$1,625,000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$3,523,232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$3,935,500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$5,240,000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$4,392,000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USACE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$14,040,000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$7,481,680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$5,868,000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$3,600,000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$1,830,740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$3,916,500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$2,594,000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$3,862,500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USEPA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$400,529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$373,583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$340,000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$1,713,000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$465,910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USCG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$209,000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$400,000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USFWS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$1,410,000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$5,080,444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$3,610,000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$3,580,000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$4,918,028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$4,024,000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$3,260,000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$2,745,000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$1,166,169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$785,617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$292,800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$159,590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76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States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$4,000,000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$5,718,000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$6,337,417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$5,373,000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$5,728,000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$4,124,000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$4,522,000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$4,900,000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1126"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NPS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$75,000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USDA-NRCS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$1,200,000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3720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cost</a:t>
                      </a:r>
                      <a:endParaRPr lang="en-US" sz="12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$24,993,000 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$24,900,756</a:t>
                      </a: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$19,389,717 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$16,010,800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$16,000,000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$16,000,000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$17,538,000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$17,000,000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Control 1"/>
          <p:cNvSpPr>
            <a:spLocks noChangeArrowheads="1" noChangeShapeType="1"/>
          </p:cNvSpPr>
          <p:nvPr/>
        </p:nvSpPr>
        <p:spPr bwMode="auto">
          <a:xfrm>
            <a:off x="351784" y="1972105"/>
            <a:ext cx="5915137" cy="318719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013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7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858000" cy="141467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Asian Carp Agency Funding </a:t>
            </a:r>
            <a:b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2010 - 2017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8850"/>
          <a:ext cx="7829550" cy="3596173"/>
        </p:xfrm>
        <a:graphic>
          <a:graphicData uri="http://schemas.openxmlformats.org/drawingml/2006/table">
            <a:tbl>
              <a:tblPr/>
              <a:tblGrid>
                <a:gridCol w="779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38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38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38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31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31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Agency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2010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2011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2012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2013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2014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2015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2016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4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FY 2017</a:t>
                      </a:r>
                      <a:endParaRPr kumimoji="0" lang="en-US" sz="14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34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USGS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$692,000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$552,000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$3,052,000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$5,617,000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$3,264,942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$5,260,229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$5,228,000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$5,228,000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62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USACE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$25,095,000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$13,372,000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$27,065,000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$27,500,000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$39,000,000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$50,200,000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$29,000,000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$14,600,000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62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USEPA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  <a:endParaRPr lang="en-US" sz="110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20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USCG Guard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$98,000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$5,600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$7,600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$77,000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62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USFWS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$320,000 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$320,000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$2,000,000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$2,900,000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$2,790,094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$2,797,088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$5,300,000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$5,300,000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62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$497,846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$497,122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$684,680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$152,128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$179,905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62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States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$150,000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505"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NPS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505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USDA-NRCS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---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97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cost</a:t>
                      </a:r>
                      <a:endParaRPr lang="en-US" sz="12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$26,604,846</a:t>
                      </a: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$14,741,122</a:t>
                      </a: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1" marR="4001" marT="4001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$32,275,000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$36,701,680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$45,055,036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$58,262,917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$39,837,728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$25,384,905</a:t>
                      </a:r>
                    </a:p>
                  </a:txBody>
                  <a:tcPr marL="3358" marR="3358" marT="3358" marB="0" anchor="ctr">
                    <a:lnL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488492" y="4890099"/>
            <a:ext cx="3773686" cy="176897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013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24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6"/>
          <p:cNvSpPr>
            <a:spLocks noGrp="1"/>
          </p:cNvSpPr>
          <p:nvPr>
            <p:ph type="body" idx="1"/>
          </p:nvPr>
        </p:nvSpPr>
        <p:spPr>
          <a:xfrm>
            <a:off x="1143000" y="685800"/>
            <a:ext cx="7827963" cy="32004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Monitoring Update and 2017 USFWS Actions </a:t>
            </a:r>
          </a:p>
          <a:p>
            <a:pPr algn="ctr" eaLnBrk="1" hangingPunct="1"/>
            <a:endParaRPr lang="en-US" alt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762000" y="4648200"/>
            <a:ext cx="7086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Charles Wooley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Deputy Regional Director for the Midwest Region, USFWS</a:t>
            </a:r>
          </a:p>
        </p:txBody>
      </p:sp>
    </p:spTree>
    <p:extLst>
      <p:ext uri="{BB962C8B-B14F-4D97-AF65-F5344CB8AC3E}">
        <p14:creationId xmlns:p14="http://schemas.microsoft.com/office/powerpoint/2010/main" val="182165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924BF-FCE5-4ECC-BD8C-D6F0C9C142B3}" type="datetime1">
              <a:rPr lang="en-US" smtClean="0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244FA-FE0B-4351-836B-7D8D12BF0996}" type="slidenum">
              <a:rPr lang="en-US" smtClean="0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pic>
        <p:nvPicPr>
          <p:cNvPr id="1026" name="Picture 2" descr="C:\Users\kbaerwaldt\Documents\ACRCC\2016\Risk Map May pool by po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50" cy="69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85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Bighead and Silver Carp Status in the IWW</a:t>
            </a:r>
          </a:p>
        </p:txBody>
      </p:sp>
    </p:spTree>
    <p:extLst>
      <p:ext uri="{BB962C8B-B14F-4D97-AF65-F5344CB8AC3E}">
        <p14:creationId xmlns:p14="http://schemas.microsoft.com/office/powerpoint/2010/main" val="3562212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USFWS 2017 Monitoring Activities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924BF-FCE5-4ECC-BD8C-D6F0C9C142B3}" type="datetime1">
              <a:rPr lang="en-US" smtClean="0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3/30/2017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244FA-FE0B-4351-836B-7D8D12BF0996}" type="slidenum">
              <a:rPr lang="en-US" smtClean="0">
                <a:solidFill>
                  <a:srgbClr val="0536B3">
                    <a:lumMod val="50000"/>
                  </a:srgbClr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536B3">
                  <a:lumMod val="50000"/>
                </a:srgb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475500"/>
              </p:ext>
            </p:extLst>
          </p:nvPr>
        </p:nvGraphicFramePr>
        <p:xfrm>
          <a:off x="76200" y="1219201"/>
          <a:ext cx="8991600" cy="5566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1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0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19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Environmental DNA (eDNA)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Genetic surveillance above the barrier in CAWS and below barrier in Lockport and Brandon Road pools;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Black Carp Genetic Analysis;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Genomic Mapping of Bighead and Grass Carp to Aid in Genetic Surveillance and Potential Genetic Control Efforts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2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Adult Asian Carp Monitoring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Great Lakes Asian Carp Monitoring Program;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Monitoring and Response Team Support;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Hydro-Acoustic Assessment of Lock Mediated Fish Passage in the Upper Illinois River;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Analysis of Grass Carp in the CAWS;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Black Carp Assessment:  CAWS and UMRB;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Barrier Defense Using Novel Gear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Cambria" panose="02040503050406030204" pitchFamily="18" charset="0"/>
                        </a:rPr>
                        <a:t>Juvenile Asian Carp Monitoring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Mass Removal and Monitoring of Juvenile Asian Carp;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Barrier Defense Using Novel Gear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6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Barge-influenced 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movement of fish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Barge Entrainment and Interaction Studies;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Predictive Model for Identifying Probability/Risk of Barges Entraining Asian carp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Cambria" panose="02040503050406030204" pitchFamily="18" charset="0"/>
                        </a:rPr>
                        <a:t>Support for USGS Technology Refinement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Registration of </a:t>
                      </a:r>
                      <a:r>
                        <a:rPr lang="en-US" sz="1600" u="none" strike="noStrike" dirty="0" err="1">
                          <a:effectLst/>
                          <a:latin typeface="Cambria" panose="02040503050406030204" pitchFamily="18" charset="0"/>
                        </a:rPr>
                        <a:t>Microparticle</a:t>
                      </a: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 Technologies;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Registration of Carbon Dioxide Technologies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Outreach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  <a:latin typeface="Cambria" panose="02040503050406030204" pitchFamily="18" charset="0"/>
                        </a:rPr>
                        <a:t>Asian Carp Strategic Communications Plan and Website Operation and  Maintenance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56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76400"/>
            <a:ext cx="6781800" cy="5105400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Downstream transiting barges resulted in reverse flow coupled with electrical sagging, allowing upstream passage of small, non-Asian carp species over the Electric Dispersal Barrier</a:t>
            </a:r>
          </a:p>
          <a:p>
            <a:pPr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Recognition of potential vulnerability does not represent an increase in probability/risk of Asian carp passage</a:t>
            </a:r>
          </a:p>
          <a:p>
            <a:pPr lvl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99166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Small Asian carp (&lt; 6”) remain ~ 40 miles/3 lock and dam structures downstream from barrier</a:t>
            </a:r>
          </a:p>
          <a:p>
            <a:pPr lvl="1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99166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Enhanced Contingency Planning (added in 2016) = increased early detection/rapid response capacity (Monitoring and Response Work Group)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2016 USFWS Barge Studies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t="5671" r="11841" b="4530"/>
          <a:stretch/>
        </p:blipFill>
        <p:spPr bwMode="auto">
          <a:xfrm>
            <a:off x="7086600" y="1371600"/>
            <a:ext cx="1954924" cy="37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2800" y="51054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Underwater sonic view of fish moving upstream over barrier with a downstream passing tow </a:t>
            </a:r>
          </a:p>
        </p:txBody>
      </p:sp>
    </p:spTree>
    <p:extLst>
      <p:ext uri="{BB962C8B-B14F-4D97-AF65-F5344CB8AC3E}">
        <p14:creationId xmlns:p14="http://schemas.microsoft.com/office/powerpoint/2010/main" val="926399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8"/>
            <a:ext cx="529936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381000"/>
            <a:ext cx="3352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eDNA in 2016: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7,500 eDNA samples collected and processed for Bighead and Silver Carp in the Midwest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4,891 in Great Lakes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ONLY ONE sample was positive for BOTH Bighead and Silver Carp eDNA (in CAWS)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eDNA surveillance work will continue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USFWS validating Black Carp marker for field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USFWS developing Grass Carp marker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eDNA handheld units will also be used in 2017</a:t>
            </a:r>
          </a:p>
        </p:txBody>
      </p:sp>
    </p:spTree>
    <p:extLst>
      <p:ext uri="{BB962C8B-B14F-4D97-AF65-F5344CB8AC3E}">
        <p14:creationId xmlns:p14="http://schemas.microsoft.com/office/powerpoint/2010/main" val="177317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6"/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7827963" cy="2209800"/>
          </a:xfrm>
        </p:spPr>
        <p:txBody>
          <a:bodyPr/>
          <a:lstStyle/>
          <a:p>
            <a:pPr algn="ctr" eaLnBrk="1" hangingPunct="1"/>
            <a:r>
              <a:rPr lang="en-US" sz="6000" b="1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  <a:ea typeface="+mj-ea"/>
                <a:cs typeface="+mj-cs"/>
              </a:rPr>
              <a:t>Welcome and Introductions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4164" y="4419600"/>
            <a:ext cx="8229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</a:rPr>
              <a:t>Matthew McKenna, Director, Northeast Midwest Institute</a:t>
            </a:r>
          </a:p>
          <a:p>
            <a:pPr lvl="0" algn="ctr"/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</a:rPr>
              <a:t>Mike Weimer, Co-Chair ACRCC, USFWS </a:t>
            </a:r>
          </a:p>
          <a:p>
            <a:pPr lvl="0" algn="ctr"/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</a:rPr>
              <a:t>Bill Bolen, Co-Chair ACRCC, USEPA </a:t>
            </a:r>
          </a:p>
        </p:txBody>
      </p:sp>
    </p:spTree>
    <p:extLst>
      <p:ext uri="{BB962C8B-B14F-4D97-AF65-F5344CB8AC3E}">
        <p14:creationId xmlns:p14="http://schemas.microsoft.com/office/powerpoint/2010/main" val="1135079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6"/>
          <p:cNvSpPr>
            <a:spLocks noGrp="1"/>
          </p:cNvSpPr>
          <p:nvPr>
            <p:ph type="body" idx="1"/>
          </p:nvPr>
        </p:nvSpPr>
        <p:spPr>
          <a:xfrm>
            <a:off x="990600" y="1143000"/>
            <a:ext cx="7827963" cy="3810000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Asian Carp Population Reduction Efforts/Contingency Planning: </a:t>
            </a:r>
          </a:p>
          <a:p>
            <a:pPr algn="ctr" eaLnBrk="1" hangingPunct="1"/>
            <a:r>
              <a:rPr lang="en-US" altLang="en-US" sz="4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Leaving Nothing to Chance</a:t>
            </a:r>
          </a:p>
          <a:p>
            <a:pPr algn="ctr" eaLnBrk="1" hangingPunct="1"/>
            <a:endParaRPr lang="en-US" alt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762000" y="464820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Kevin Irons, Illinois Department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of Natural Resources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69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2475" y="2743200"/>
            <a:ext cx="7705725" cy="1436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ambria" panose="02040503050406030204" pitchFamily="18" charset="0"/>
              </a:rPr>
              <a:t>Asian Carp Monitoring, Management, and Contingency Actions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97" y="228600"/>
            <a:ext cx="7392503" cy="24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4141113"/>
            <a:ext cx="944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</a:rPr>
              <a:t>Coordinated Communication Strategy on results, findings and strategy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6031" y="4969307"/>
            <a:ext cx="7451939" cy="1553398"/>
            <a:chOff x="937407" y="4969307"/>
            <a:chExt cx="7451939" cy="155339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6927">
              <a:off x="937407" y="4969307"/>
              <a:ext cx="1194914" cy="1544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Monitoring and Response Pl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6927">
              <a:off x="4062952" y="4970177"/>
              <a:ext cx="1200850" cy="15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2015 Monitoring and Response Plan Interim Summary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6927">
              <a:off x="7194432" y="4969307"/>
              <a:ext cx="1194914" cy="1544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838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Actions to Date have Made a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Vigilance</a:t>
            </a:r>
          </a:p>
          <a:p>
            <a:pPr lvl="3"/>
            <a:r>
              <a:rPr lang="en-US" sz="2400" dirty="0">
                <a:latin typeface="Cambria" panose="02040503050406030204" pitchFamily="18" charset="0"/>
              </a:rPr>
              <a:t>GOALS</a:t>
            </a:r>
          </a:p>
          <a:p>
            <a:pPr lvl="3"/>
            <a:endParaRPr lang="en-US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b="1" i="1" dirty="0">
                <a:latin typeface="Cambria" panose="02040503050406030204" pitchFamily="18" charset="0"/>
              </a:rPr>
              <a:t>Followed by Action</a:t>
            </a:r>
          </a:p>
          <a:p>
            <a:r>
              <a:rPr lang="en-US" sz="2400" dirty="0">
                <a:latin typeface="Cambria" panose="02040503050406030204" pitchFamily="18" charset="0"/>
              </a:rPr>
              <a:t>Over </a:t>
            </a:r>
            <a:r>
              <a:rPr lang="en-US" sz="2400" u="sng" dirty="0">
                <a:latin typeface="Cambria" panose="02040503050406030204" pitchFamily="18" charset="0"/>
              </a:rPr>
              <a:t>5 million pounds </a:t>
            </a:r>
            <a:r>
              <a:rPr lang="en-US" sz="2400" dirty="0">
                <a:latin typeface="Cambria" panose="02040503050406030204" pitchFamily="18" charset="0"/>
              </a:rPr>
              <a:t>of adult Asian carp removed</a:t>
            </a:r>
          </a:p>
          <a:p>
            <a:r>
              <a:rPr lang="en-US" sz="2400" dirty="0">
                <a:latin typeface="Cambria" panose="02040503050406030204" pitchFamily="18" charset="0"/>
              </a:rPr>
              <a:t>Understanding and use of deterrence </a:t>
            </a:r>
            <a:r>
              <a:rPr lang="en-US" sz="2400" u="sng" dirty="0">
                <a:latin typeface="Cambria" panose="02040503050406030204" pitchFamily="18" charset="0"/>
              </a:rPr>
              <a:t>continues to be improved</a:t>
            </a:r>
          </a:p>
          <a:p>
            <a:r>
              <a:rPr lang="en-US" sz="2400" u="sng" dirty="0">
                <a:latin typeface="Cambria" panose="02040503050406030204" pitchFamily="18" charset="0"/>
              </a:rPr>
              <a:t>Harvest and monitoring </a:t>
            </a:r>
            <a:r>
              <a:rPr lang="en-US" sz="2400" dirty="0">
                <a:latin typeface="Cambria" panose="02040503050406030204" pitchFamily="18" charset="0"/>
              </a:rPr>
              <a:t>informing on strategies for harvest and best management practices (entrainment)</a:t>
            </a:r>
          </a:p>
          <a:p>
            <a:r>
              <a:rPr lang="en-US" sz="2400" u="sng" dirty="0">
                <a:latin typeface="Cambria" panose="02040503050406030204" pitchFamily="18" charset="0"/>
              </a:rPr>
              <a:t>Contingency Plan </a:t>
            </a:r>
            <a:r>
              <a:rPr lang="en-US" sz="2400" dirty="0">
                <a:latin typeface="Cambria" panose="02040503050406030204" pitchFamily="18" charset="0"/>
              </a:rPr>
              <a:t>developed for unforeseen changes in Asian carp locations and dynamics (Pool specific, immediate and escalating coordinated responses)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9608"/>
            <a:ext cx="5081580" cy="167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81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07" y="5567096"/>
            <a:ext cx="3682084" cy="68951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Contingency Planning for the Upper Illinois Waterway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4297" r="4160" b="4079"/>
          <a:stretch/>
        </p:blipFill>
        <p:spPr bwMode="auto">
          <a:xfrm>
            <a:off x="228600" y="1788160"/>
            <a:ext cx="5447321" cy="47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7406" y="1605552"/>
            <a:ext cx="3100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Pool specific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Definitions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Tools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Preparedness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Authorities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75" y="3917067"/>
            <a:ext cx="1019225" cy="17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06" y="4632385"/>
            <a:ext cx="173376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9683" y="226141"/>
            <a:ext cx="4797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</a:rPr>
              <a:t>Contingency Plan 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7150" y="228600"/>
            <a:ext cx="2888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6600"/>
                </a:solidFill>
                <a:latin typeface="Cambria" panose="02040503050406030204" pitchFamily="18" charset="0"/>
              </a:rPr>
              <a:t>In addition to robust monitoring and response plan</a:t>
            </a:r>
          </a:p>
          <a:p>
            <a:endParaRPr lang="en-US" sz="24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3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74253"/>
            <a:ext cx="8763000" cy="4626547"/>
          </a:xfrm>
        </p:spPr>
        <p:txBody>
          <a:bodyPr>
            <a:normAutofit fontScale="70000" lnSpcReduction="20000"/>
          </a:bodyPr>
          <a:lstStyle/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NO Bighead or Silver Carp observed or captured above Brandon Road Lock and Dam (14 miles below barrier)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Two seasonal intensive events in Chicago canals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No larval Asian carp captured in upper river (above Starved Rock)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No small Asian carp (under 6 inches) captured in any pool except Peoria (downstream of Starved Rock Lock and Dam)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Reduced population at upstream reach of Asian carp population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Extensive effort and gears used to monitor for small Asian carp</a:t>
            </a:r>
          </a:p>
          <a:p>
            <a:pPr lvl="0" eaLnBrk="1" fontAlgn="auto" hangingPunct="1">
              <a:lnSpc>
                <a:spcPct val="160000"/>
              </a:lnSpc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</a:rPr>
              <a:t>eDNA genetic surveillance continues above barriers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315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Monitoring and Response Work Group Status</a:t>
            </a:r>
          </a:p>
        </p:txBody>
      </p:sp>
    </p:spTree>
    <p:extLst>
      <p:ext uri="{BB962C8B-B14F-4D97-AF65-F5344CB8AC3E}">
        <p14:creationId xmlns:p14="http://schemas.microsoft.com/office/powerpoint/2010/main" val="88970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752600"/>
            <a:ext cx="6705600" cy="4869597"/>
          </a:xfrm>
        </p:spPr>
        <p:txBody>
          <a:bodyPr>
            <a:normAutofit fontScale="92500"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</a:rPr>
              <a:t>Barrier maintenance suppression: </a:t>
            </a:r>
          </a:p>
          <a:p>
            <a:pPr lvl="1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</a:rPr>
              <a:t>Concentrated efforts around barrier during planned maintenance or unplanned outages</a:t>
            </a:r>
          </a:p>
          <a:p>
            <a:pPr marL="342900" lvl="2" indent="-342900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 dirty="0">
                <a:latin typeface="Cambria" panose="02040503050406030204" pitchFamily="18" charset="0"/>
              </a:rPr>
              <a:t>Unified Method: </a:t>
            </a:r>
          </a:p>
          <a:p>
            <a:pPr marL="914400" lvl="3" indent="-457200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2800" dirty="0">
                <a:latin typeface="Cambria" panose="02040503050406030204" pitchFamily="18" charset="0"/>
              </a:rPr>
              <a:t>Successful collaboration with Chinese scientists and fishers in March 2016, will repeat in 2017</a:t>
            </a:r>
          </a:p>
          <a:p>
            <a:pPr marL="457200" lvl="2" indent="-457200">
              <a:buClrTx/>
              <a:buSzPct val="70000"/>
              <a:buFont typeface="Wingdings" panose="05000000000000000000" pitchFamily="2" charset="2"/>
              <a:buChar char="§"/>
            </a:pPr>
            <a:r>
              <a:rPr lang="en-US" sz="3200" dirty="0">
                <a:latin typeface="Cambria" panose="02040503050406030204" pitchFamily="18" charset="0"/>
              </a:rPr>
              <a:t>Continued dialogue with industry to use market pressure to assist in fight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848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Additional Activities</a:t>
            </a:r>
            <a:br>
              <a:rPr lang="en-US" b="1" dirty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71800"/>
            <a:ext cx="1863432" cy="2850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8145" r="12392" b="9817"/>
          <a:stretch/>
        </p:blipFill>
        <p:spPr>
          <a:xfrm>
            <a:off x="6580909" y="1371600"/>
            <a:ext cx="1437408" cy="1953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4768" y="5791200"/>
            <a:ext cx="2473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Asian carp harvested go to use for local vendors in products such as dog treats</a:t>
            </a:r>
          </a:p>
        </p:txBody>
      </p:sp>
    </p:spTree>
    <p:extLst>
      <p:ext uri="{BB962C8B-B14F-4D97-AF65-F5344CB8AC3E}">
        <p14:creationId xmlns:p14="http://schemas.microsoft.com/office/powerpoint/2010/main" val="249343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06194" y="1143000"/>
            <a:ext cx="7924800" cy="1752599"/>
          </a:xfrm>
        </p:spPr>
        <p:txBody>
          <a:bodyPr/>
          <a:lstStyle/>
          <a:p>
            <a:r>
              <a:rPr lang="en-US" altLang="en-US" sz="5400" b="1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</a:rPr>
              <a:t>Asian Carp Technologies Update</a:t>
            </a:r>
            <a:endParaRPr lang="en-US" sz="5400" b="1" dirty="0">
              <a:latin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72197" y="4038600"/>
            <a:ext cx="7315200" cy="1752600"/>
          </a:xfrm>
        </p:spPr>
        <p:txBody>
          <a:bodyPr>
            <a:normAutofit fontScale="25000" lnSpcReduction="20000"/>
          </a:bodyPr>
          <a:lstStyle/>
          <a:p>
            <a:endParaRPr lang="en-US" altLang="en-US" kern="0" dirty="0"/>
          </a:p>
          <a:p>
            <a:r>
              <a:rPr lang="en-US" altLang="en-US" sz="14400" b="1" i="1" dirty="0">
                <a:latin typeface="Cambria" panose="02040503050406030204" pitchFamily="18" charset="0"/>
              </a:rPr>
              <a:t>Mark Gaikowski</a:t>
            </a:r>
          </a:p>
          <a:p>
            <a:r>
              <a:rPr lang="en-US" altLang="en-US" sz="11200" i="1" dirty="0">
                <a:latin typeface="Cambria" panose="02040503050406030204" pitchFamily="18" charset="0"/>
              </a:rPr>
              <a:t>Director,</a:t>
            </a:r>
          </a:p>
          <a:p>
            <a:r>
              <a:rPr lang="en-US" altLang="en-US" sz="11200" i="1" dirty="0">
                <a:latin typeface="Cambria" panose="02040503050406030204" pitchFamily="18" charset="0"/>
              </a:rPr>
              <a:t>USGS Upper Midwest Environmental Sciences Center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0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49085"/>
            <a:ext cx="8839200" cy="5208915"/>
          </a:xfrm>
        </p:spPr>
        <p:txBody>
          <a:bodyPr/>
          <a:lstStyle/>
          <a:p>
            <a:pPr marL="0" indent="0">
              <a:buNone/>
            </a:pPr>
            <a:endParaRPr lang="en-US" sz="800" b="1" dirty="0"/>
          </a:p>
          <a:p>
            <a:pPr marL="0" lvl="0" indent="0"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Carbon Dioxide</a:t>
            </a:r>
            <a:r>
              <a:rPr lang="en-US" sz="2200" dirty="0">
                <a:latin typeface="Cambria" panose="02040503050406030204" pitchFamily="18" charset="0"/>
              </a:rPr>
              <a:t> (CO</a:t>
            </a:r>
            <a:r>
              <a:rPr lang="en-US" sz="2200" baseline="-25000" dirty="0">
                <a:latin typeface="Cambria" panose="02040503050406030204" pitchFamily="18" charset="0"/>
              </a:rPr>
              <a:t>2</a:t>
            </a:r>
            <a:r>
              <a:rPr lang="en-US" sz="2200" dirty="0">
                <a:latin typeface="Cambria" panose="02040503050406030204" pitchFamily="18" charset="0"/>
              </a:rPr>
              <a:t>)</a:t>
            </a:r>
            <a:r>
              <a:rPr lang="en-US" sz="2200" b="1" dirty="0">
                <a:latin typeface="Cambria" panose="02040503050406030204" pitchFamily="18" charset="0"/>
              </a:rPr>
              <a:t> as a Deterrent/Barrier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CO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 is an effective deterrent in lab/pond studies-Bighead and Silver Carp avoid CO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Identify effective concentrations and affects of temperature, compared injection system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Multi-agency Advisory Group formed; transitioning tool to implementation </a:t>
            </a:r>
          </a:p>
          <a:p>
            <a:pPr marL="0" lvl="0" indent="0">
              <a:buClr>
                <a:srgbClr val="0536B3"/>
              </a:buClr>
              <a:buNone/>
            </a:pPr>
            <a:endParaRPr lang="en-US" sz="400" b="1" dirty="0">
              <a:latin typeface="Cambria" panose="02040503050406030204" pitchFamily="18" charset="0"/>
            </a:endParaRPr>
          </a:p>
          <a:p>
            <a:pPr marL="0" lvl="0" indent="0"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Underwater Sound as Asian Carp Deterrent</a:t>
            </a:r>
            <a:endParaRPr lang="en-US" sz="2200" b="1" strike="sngStrike" dirty="0">
              <a:latin typeface="Cambria" panose="02040503050406030204" pitchFamily="18" charset="0"/>
            </a:endParaRP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Bighead and silver carp avoid broadband sounds; native fish little response 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Preliminary results indicate effective for “herding” and may increase capture of fish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Assessing potential habituation to repeated exposure, optimal frequencies</a:t>
            </a:r>
          </a:p>
          <a:p>
            <a:pPr marL="0" lvl="0" indent="0">
              <a:spcBef>
                <a:spcPts val="1200"/>
              </a:spcBef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Microparticles Targeting Bighead Carp and Silver Carp</a:t>
            </a:r>
            <a:r>
              <a:rPr lang="en-US" sz="2000" b="1" dirty="0">
                <a:latin typeface="Cambria" panose="02040503050406030204" pitchFamily="18" charset="0"/>
              </a:rPr>
              <a:t> 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Developed lethal &amp; non-lethal formulations, developing production capacity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Completed pond tests to demonstrate bigheaded carps ingest toxic microparticles</a:t>
            </a:r>
          </a:p>
          <a:p>
            <a:pPr lvl="0">
              <a:buClr>
                <a:srgbClr val="0536B3"/>
              </a:buClr>
            </a:pPr>
            <a:r>
              <a:rPr lang="en-US" sz="1800" dirty="0">
                <a:latin typeface="Cambria" panose="02040503050406030204" pitchFamily="18" charset="0"/>
              </a:rPr>
              <a:t>Completed non-lethal targeted microparticle field application, results pending</a:t>
            </a:r>
            <a:endParaRPr lang="en-US" sz="2000" dirty="0">
              <a:latin typeface="Cambria" panose="02040503050406030204" pitchFamily="18" charset="0"/>
            </a:endParaRPr>
          </a:p>
          <a:p>
            <a:pPr marL="0" lv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410200" cy="1143000"/>
          </a:xfrm>
        </p:spPr>
        <p:txBody>
          <a:bodyPr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Control Tool Status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97346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IPM</a:t>
            </a:r>
          </a:p>
        </p:txBody>
      </p:sp>
      <p:graphicFrame>
        <p:nvGraphicFramePr>
          <p:cNvPr id="11" name="Diagram 10"/>
          <p:cNvGraphicFramePr>
            <a:graphicFrameLocks noChangeAspect="1"/>
          </p:cNvGraphicFramePr>
          <p:nvPr>
            <p:extLst/>
          </p:nvPr>
        </p:nvGraphicFramePr>
        <p:xfrm>
          <a:off x="6826171" y="-76198"/>
          <a:ext cx="2622629" cy="168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423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192588" cy="4560888"/>
          </a:xfrm>
        </p:spPr>
        <p:txBody>
          <a:bodyPr/>
          <a:lstStyle/>
          <a:p>
            <a:r>
              <a:rPr lang="en-US" sz="2200" dirty="0">
                <a:latin typeface="Cambria" panose="02040503050406030204" pitchFamily="18" charset="0"/>
              </a:rPr>
              <a:t>Hydraulic and WQ data supporting partner efforts</a:t>
            </a: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CO</a:t>
            </a:r>
            <a:r>
              <a:rPr lang="en-US" sz="2200" b="1" baseline="-25000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 as a deterrent</a:t>
            </a: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Underwater sound</a:t>
            </a:r>
          </a:p>
          <a:p>
            <a:r>
              <a:rPr lang="en-US" sz="2200" dirty="0">
                <a:latin typeface="Cambria" panose="02040503050406030204" pitchFamily="18" charset="0"/>
              </a:rPr>
              <a:t>Algae used to attract Asian carp and enhance microparticle delivery</a:t>
            </a: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Acoustic telemetry database</a:t>
            </a:r>
          </a:p>
          <a:p>
            <a:r>
              <a:rPr lang="en-US" sz="2200" dirty="0">
                <a:latin typeface="Cambria" panose="02040503050406030204" pitchFamily="18" charset="0"/>
              </a:rPr>
              <a:t>Toxic microparticles</a:t>
            </a:r>
          </a:p>
          <a:p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</a:rPr>
              <a:t>Microparticle and CO</a:t>
            </a:r>
            <a:r>
              <a:rPr lang="en-US" sz="2200" baseline="-25000" dirty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</a:rPr>
              <a:t> registration</a:t>
            </a:r>
          </a:p>
          <a:p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</a:rPr>
              <a:t>Hot water/ozone/chlorine lock treatment testing</a:t>
            </a:r>
          </a:p>
          <a:p>
            <a:endParaRPr lang="en-US" sz="2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905000"/>
            <a:ext cx="4114800" cy="4484688"/>
          </a:xfrm>
        </p:spPr>
        <p:txBody>
          <a:bodyPr/>
          <a:lstStyle/>
          <a:p>
            <a:r>
              <a:rPr lang="en-US" sz="2200" dirty="0">
                <a:latin typeface="Cambria" panose="02040503050406030204" pitchFamily="18" charset="0"/>
              </a:rPr>
              <a:t>Early detection molecular technologies</a:t>
            </a:r>
          </a:p>
          <a:p>
            <a:r>
              <a:rPr lang="en-US" sz="2200" dirty="0">
                <a:latin typeface="Cambria" panose="02040503050406030204" pitchFamily="18" charset="0"/>
              </a:rPr>
              <a:t>Early detection eDNA:  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Hand held rapid detection tool</a:t>
            </a:r>
          </a:p>
          <a:p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Grass Carp detection/control</a:t>
            </a:r>
          </a:p>
          <a:p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FluEgg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</a:rPr>
              <a:t> Simulation Model</a:t>
            </a:r>
          </a:p>
          <a:p>
            <a:r>
              <a:rPr lang="en-US" sz="2200" dirty="0">
                <a:latin typeface="Cambria" panose="02040503050406030204" pitchFamily="18" charset="0"/>
              </a:rPr>
              <a:t>Black carp – life history, toxic bait development</a:t>
            </a:r>
          </a:p>
          <a:p>
            <a:r>
              <a:rPr lang="en-US" sz="2200" dirty="0">
                <a:latin typeface="Cambria" panose="02040503050406030204" pitchFamily="18" charset="0"/>
              </a:rPr>
              <a:t>Integrated Pest Management</a:t>
            </a:r>
          </a:p>
          <a:p>
            <a:r>
              <a:rPr lang="en-US" sz="2200" dirty="0">
                <a:latin typeface="Cambria" panose="02040503050406030204" pitchFamily="18" charset="0"/>
              </a:rPr>
              <a:t>Brandon Road Lock and Dam hydrologic support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2017 Actions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69" y="231707"/>
            <a:ext cx="1683697" cy="1122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75" y="245370"/>
            <a:ext cx="1675994" cy="11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63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850453"/>
            <a:ext cx="8305800" cy="4626547"/>
          </a:xfrm>
        </p:spPr>
        <p:txBody>
          <a:bodyPr/>
          <a:lstStyle/>
          <a:p>
            <a:pPr marL="0" lvl="0" indent="0"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Carbon Dioxide </a:t>
            </a:r>
            <a:r>
              <a:rPr lang="en-US" sz="2000" b="1" dirty="0">
                <a:latin typeface="Cambria" panose="02040503050406030204" pitchFamily="18" charset="0"/>
              </a:rPr>
              <a:t>– </a:t>
            </a:r>
            <a:r>
              <a:rPr lang="en-US" sz="2000" b="1" i="1" dirty="0">
                <a:latin typeface="Cambria" panose="02040503050406030204" pitchFamily="18" charset="0"/>
              </a:rPr>
              <a:t>Conduct field studies for management applications</a:t>
            </a:r>
            <a:endParaRPr lang="en-US" sz="2000" b="1" dirty="0">
              <a:latin typeface="Cambria" panose="02040503050406030204" pitchFamily="18" charset="0"/>
            </a:endParaRPr>
          </a:p>
          <a:p>
            <a:pPr marL="512763" lvl="1"/>
            <a:r>
              <a:rPr lang="en-US" sz="1800" dirty="0">
                <a:latin typeface="Cambria" panose="02040503050406030204" pitchFamily="18" charset="0"/>
              </a:rPr>
              <a:t>Block Asian carp access to backwaters; enhance removal efforts</a:t>
            </a:r>
          </a:p>
          <a:p>
            <a:pPr marL="512763" lvl="1"/>
            <a:r>
              <a:rPr lang="en-US" sz="1800" dirty="0">
                <a:latin typeface="Cambria" panose="02040503050406030204" pitchFamily="18" charset="0"/>
              </a:rPr>
              <a:t>With USACE, identify and characterize large-scale field sites to evaluate feasibility of CO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 injection</a:t>
            </a:r>
            <a:endParaRPr lang="en-US" sz="1600" dirty="0">
              <a:latin typeface="Cambria" panose="02040503050406030204" pitchFamily="18" charset="0"/>
            </a:endParaRPr>
          </a:p>
          <a:p>
            <a:pPr marL="0" lvl="0" indent="0"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Underwater Sound </a:t>
            </a:r>
            <a:r>
              <a:rPr lang="en-US" sz="2000" b="1" dirty="0">
                <a:latin typeface="Cambria" panose="02040503050406030204" pitchFamily="18" charset="0"/>
              </a:rPr>
              <a:t>– </a:t>
            </a:r>
            <a:r>
              <a:rPr lang="en-US" sz="2000" b="1" i="1" dirty="0">
                <a:latin typeface="Cambria" panose="02040503050406030204" pitchFamily="18" charset="0"/>
              </a:rPr>
              <a:t>Field Implementation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endParaRPr lang="en-US" sz="2000" b="1" dirty="0">
              <a:latin typeface="Cambria" panose="02040503050406030204" pitchFamily="18" charset="0"/>
            </a:endParaRP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With USACE, plan and implement a deployment (7 days) at Brandon Road Lock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Conduct trials to deter Asian carp from drainage canals (</a:t>
            </a:r>
            <a:r>
              <a:rPr lang="en-US" sz="1800" dirty="0" err="1">
                <a:latin typeface="Cambria" panose="02040503050406030204" pitchFamily="18" charset="0"/>
              </a:rPr>
              <a:t>Emiquon</a:t>
            </a:r>
            <a:r>
              <a:rPr lang="en-US" sz="1800" dirty="0">
                <a:latin typeface="Cambria" panose="02040503050406030204" pitchFamily="18" charset="0"/>
              </a:rPr>
              <a:t> NWR)</a:t>
            </a:r>
          </a:p>
          <a:p>
            <a:pPr marL="0" lvl="0" indent="0">
              <a:buClr>
                <a:srgbClr val="0536B3"/>
              </a:buClr>
              <a:buNone/>
            </a:pPr>
            <a:r>
              <a:rPr lang="en-US" sz="2200" b="1" dirty="0">
                <a:latin typeface="Cambria" panose="02040503050406030204" pitchFamily="18" charset="0"/>
              </a:rPr>
              <a:t>Microparticles </a:t>
            </a:r>
            <a:r>
              <a:rPr lang="en-US" sz="2000" b="1" dirty="0">
                <a:latin typeface="Cambria" panose="02040503050406030204" pitchFamily="18" charset="0"/>
              </a:rPr>
              <a:t>– </a:t>
            </a:r>
            <a:r>
              <a:rPr lang="en-US" sz="2000" b="1" i="1" dirty="0">
                <a:latin typeface="Cambria" panose="02040503050406030204" pitchFamily="18" charset="0"/>
              </a:rPr>
              <a:t>Field Trials</a:t>
            </a:r>
            <a:endParaRPr lang="en-US" sz="2200" i="1" dirty="0">
              <a:latin typeface="Cambria" panose="02040503050406030204" pitchFamily="18" charset="0"/>
            </a:endParaRP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Assess impacts on non-target species with surrogate non-lethal microparticles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Assess environmental fate of lethal microparticles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2017 Actions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88" y="170857"/>
            <a:ext cx="1587012" cy="12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13" y="152400"/>
            <a:ext cx="2441575" cy="12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57" y="4554669"/>
            <a:ext cx="809404" cy="80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iwww.umesc.er.usgs.gov:81/media_archives/multimedia/images/photos/fish/Feeding%20on%20plank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5638799"/>
            <a:ext cx="1600200" cy="1120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9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6"/>
          <p:cNvSpPr>
            <a:spLocks noGrp="1"/>
          </p:cNvSpPr>
          <p:nvPr>
            <p:ph type="body" idx="1"/>
          </p:nvPr>
        </p:nvSpPr>
        <p:spPr>
          <a:xfrm>
            <a:off x="990600" y="1143000"/>
            <a:ext cx="7827963" cy="1905000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  <a:ea typeface="+mj-ea"/>
                <a:cs typeface="+mj-cs"/>
              </a:rPr>
              <a:t>Asian Carp Regional Coordinating Committee</a:t>
            </a:r>
            <a:br>
              <a:rPr lang="en-US" sz="4800" b="1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r>
              <a:rPr lang="en-US" sz="4800" b="1" dirty="0">
                <a:solidFill>
                  <a:srgbClr val="0536B3">
                    <a:lumMod val="50000"/>
                  </a:srgbClr>
                </a:solidFill>
                <a:latin typeface="Cambria" panose="02040503050406030204" pitchFamily="18" charset="0"/>
                <a:ea typeface="+mj-ea"/>
                <a:cs typeface="+mj-cs"/>
              </a:rPr>
              <a:t>2017 Action Plan</a:t>
            </a:r>
            <a:endParaRPr lang="en-US" alt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4572000"/>
            <a:ext cx="5867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Mike Weimer</a:t>
            </a:r>
          </a:p>
          <a:p>
            <a:pPr lvl="0" algn="ctr"/>
            <a:r>
              <a:rPr lang="en-US" sz="2800" b="1" i="1" kern="0" dirty="0">
                <a:solidFill>
                  <a:srgbClr val="002060"/>
                </a:solidFill>
                <a:latin typeface="Cambria" panose="02040503050406030204" pitchFamily="18" charset="0"/>
              </a:rPr>
              <a:t>Co-chair of the ACRCC,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U.S. Fish and Wildlife Service</a:t>
            </a:r>
          </a:p>
        </p:txBody>
      </p:sp>
    </p:spTree>
    <p:extLst>
      <p:ext uri="{BB962C8B-B14F-4D97-AF65-F5344CB8AC3E}">
        <p14:creationId xmlns:p14="http://schemas.microsoft.com/office/powerpoint/2010/main" val="2713584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744394"/>
            <a:ext cx="8229600" cy="4656261"/>
          </a:xfrm>
        </p:spPr>
        <p:txBody>
          <a:bodyPr/>
          <a:lstStyle/>
          <a:p>
            <a:pPr marL="0" lvl="0" indent="0">
              <a:buClr>
                <a:srgbClr val="0536B3"/>
              </a:buClr>
              <a:buNone/>
            </a:pPr>
            <a:r>
              <a:rPr lang="en-US" sz="2000" b="1" dirty="0">
                <a:latin typeface="Cambria" panose="02040503050406030204" pitchFamily="18" charset="0"/>
              </a:rPr>
              <a:t>Grass Carp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Refine likely spawning and hatching locations on Sandusky River (Ohio)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Map aquatic vegetation in Lake Erie to inform management actions</a:t>
            </a:r>
          </a:p>
          <a:p>
            <a:pPr marL="0" lvl="0" indent="0">
              <a:buClr>
                <a:srgbClr val="0536B3"/>
              </a:buClr>
              <a:buNone/>
            </a:pPr>
            <a:r>
              <a:rPr lang="en-US" sz="2000" b="1" dirty="0">
                <a:latin typeface="Cambria" panose="02040503050406030204" pitchFamily="18" charset="0"/>
              </a:rPr>
              <a:t>Fish Telemetry Network/Database – Multi-agency/universities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Release initial visualization tools on Asian carp movement for general use by partner agencies to aid with management actions.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Implement automatic early warning system to notify key partners via text and email of notable movements by Asian carp</a:t>
            </a:r>
            <a:endParaRPr lang="en-US" sz="2000" b="1" dirty="0">
              <a:latin typeface="Cambria" panose="02040503050406030204" pitchFamily="18" charset="0"/>
            </a:endParaRPr>
          </a:p>
          <a:p>
            <a:pPr marL="0" lvl="0" indent="0">
              <a:buClr>
                <a:srgbClr val="0536B3"/>
              </a:buClr>
              <a:buNone/>
            </a:pPr>
            <a:r>
              <a:rPr lang="en-US" sz="2000" b="1" dirty="0">
                <a:latin typeface="Cambria" panose="02040503050406030204" pitchFamily="18" charset="0"/>
              </a:rPr>
              <a:t>Hand Held eDNA Asian Carp Detector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Testing use to detect Asian carp in bait shops with Ohio DNR, Michigan DNR, and Illinois DNR.</a:t>
            </a:r>
          </a:p>
          <a:p>
            <a:pPr marL="514350" lvl="1"/>
            <a:r>
              <a:rPr lang="en-US" sz="2000" dirty="0">
                <a:latin typeface="Cambria" panose="02040503050406030204" pitchFamily="18" charset="0"/>
              </a:rPr>
              <a:t>Responding to state agency requests to extend to open water application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7300" y="48184"/>
            <a:ext cx="76962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2017 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366" y="123116"/>
            <a:ext cx="2208634" cy="132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66" y="115879"/>
            <a:ext cx="1778000" cy="133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82" y="885715"/>
            <a:ext cx="1732788" cy="6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7056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</a:rPr>
              <a:t>USACE 2017 Actions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36B3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2" descr="X:\IM\VI\Logos\Branding\USARMY_3D_RGB_MD_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29200"/>
            <a:ext cx="1066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SAC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029200"/>
            <a:ext cx="1295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60525" y="5867400"/>
            <a:ext cx="3597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US Army Corps of Engineers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BUILDING STRONG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®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04800" y="2667000"/>
            <a:ext cx="487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COL Christopher T. Drew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Commander, Chicago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11 January 2017</a:t>
            </a:r>
          </a:p>
        </p:txBody>
      </p:sp>
      <p:pic>
        <p:nvPicPr>
          <p:cNvPr id="10" name="Picture 9" descr="brandon-map-5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752600"/>
            <a:ext cx="3674334" cy="495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599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020762"/>
          </a:xfrm>
        </p:spPr>
        <p:txBody>
          <a:bodyPr/>
          <a:lstStyle/>
          <a:p>
            <a:pPr algn="ctr"/>
            <a:r>
              <a:rPr lang="en-US" sz="4800" b="1" dirty="0">
                <a:latin typeface="Cambria" panose="02040503050406030204" pitchFamily="18" charset="0"/>
              </a:rPr>
              <a:t>Key 2017 USACE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5894C-3C72-4298-A5C1-E2D5FCEAD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931" y="1447800"/>
            <a:ext cx="856305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Pathway Closures and Control Measures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Construction and Operation of Electric Barriers in the CSSC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Execution of the Great Lakes and Mississippi River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Interbasin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 Study (GLMRIS)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Brandon Road Study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Technical Support to Ohio for the closure of the Ohio-Erie Canal pathway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Development and Testing of Measures to Address Barge Entrainment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Field Demonstration of Sound Deterrent with USGS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Detection, Monitoring and Control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rPr>
              <a:t>Support to the Monitoring and Response Workgroup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97" y="3674201"/>
            <a:ext cx="2289563" cy="171613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64778" y="4984918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 Rd L&amp;D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0" b="18400"/>
          <a:stretch/>
        </p:blipFill>
        <p:spPr>
          <a:xfrm>
            <a:off x="298016" y="3657600"/>
            <a:ext cx="2838285" cy="171613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1675" y="4992733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Construction of Barrier I</a:t>
            </a:r>
          </a:p>
        </p:txBody>
      </p:sp>
      <p:pic>
        <p:nvPicPr>
          <p:cNvPr id="14" name="Picture 3" descr="I:\District Projects\Chicago FY 16\Feb 29 March 1 Meeting\presentation briefing\20160505_111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82" y="3276601"/>
            <a:ext cx="1414462" cy="25146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0201" y="554498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ERDC Test Flume</a:t>
            </a:r>
          </a:p>
        </p:txBody>
      </p:sp>
    </p:spTree>
    <p:extLst>
      <p:ext uri="{BB962C8B-B14F-4D97-AF65-F5344CB8AC3E}">
        <p14:creationId xmlns:p14="http://schemas.microsoft.com/office/powerpoint/2010/main" val="299832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4255377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608" y="457200"/>
            <a:ext cx="4124992" cy="309374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43407" y="4343400"/>
            <a:ext cx="7809993" cy="2057400"/>
          </a:xfrm>
        </p:spPr>
        <p:txBody>
          <a:bodyPr>
            <a:normAutofit fontScale="62500" lnSpcReduction="20000"/>
          </a:bodyPr>
          <a:lstStyle/>
          <a:p>
            <a:endParaRPr lang="en-US" sz="4800" dirty="0"/>
          </a:p>
          <a:p>
            <a:r>
              <a:rPr lang="en-US" sz="5100" dirty="0">
                <a:latin typeface="Cambria" panose="02040503050406030204" pitchFamily="18" charset="0"/>
              </a:rPr>
              <a:t>For more information</a:t>
            </a:r>
            <a:endParaRPr lang="en-US" dirty="0">
              <a:latin typeface="Cambria" panose="02040503050406030204" pitchFamily="18" charset="0"/>
            </a:endParaRPr>
          </a:p>
          <a:p>
            <a:endParaRPr lang="en-US" sz="4400" dirty="0"/>
          </a:p>
          <a:p>
            <a:r>
              <a:rPr lang="en-US" sz="6300" dirty="0">
                <a:latin typeface="Cambria" panose="02040503050406030204" pitchFamily="18" charset="0"/>
              </a:rPr>
              <a:t>Please visit </a:t>
            </a:r>
            <a:r>
              <a:rPr lang="en-US" sz="6300" dirty="0">
                <a:latin typeface="Cambria" panose="02040503050406030204" pitchFamily="18" charset="0"/>
                <a:hlinkClick r:id="rId4"/>
              </a:rPr>
              <a:t>www.asiancarp.us</a:t>
            </a:r>
            <a:r>
              <a:rPr lang="en-US" sz="6300" dirty="0">
                <a:latin typeface="Cambria" panose="02040503050406030204" pitchFamily="18" charset="0"/>
              </a:rPr>
              <a:t> </a:t>
            </a:r>
            <a:endParaRPr lang="en-US" sz="63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1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883783"/>
            <a:ext cx="7696200" cy="55461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mbria" panose="02040503050406030204" pitchFamily="18" charset="0"/>
              </a:rPr>
              <a:t>Asian Carp Regional Coordinating Committee</a:t>
            </a:r>
          </a:p>
          <a:p>
            <a:pPr marL="0" indent="0">
              <a:buNone/>
            </a:pPr>
            <a:endParaRPr lang="en-US" sz="2400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2017 Action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0269" y="5715000"/>
            <a:ext cx="4134646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5900" y="5692726"/>
            <a:ext cx="3419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A binational partnership of 27 Federal, State, an Provincial partners working to protect the Great Lakes basin from the Asian Carp threat.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14684"/>
            <a:ext cx="6172200" cy="2895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05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231453"/>
            <a:ext cx="7696200" cy="4626547"/>
          </a:xfrm>
        </p:spPr>
        <p:txBody>
          <a:bodyPr/>
          <a:lstStyle/>
          <a:p>
            <a:pPr marL="0" indent="0">
              <a:buNone/>
            </a:pPr>
            <a:r>
              <a:rPr lang="en-US" sz="3600" b="1" i="1" dirty="0">
                <a:latin typeface="Cambria" panose="02040503050406030204" pitchFamily="18" charset="0"/>
              </a:rPr>
              <a:t>Purpose:</a:t>
            </a:r>
          </a:p>
          <a:p>
            <a:pPr marL="0" indent="0">
              <a:buNone/>
            </a:pPr>
            <a:r>
              <a:rPr lang="en-US" sz="3600" b="1" i="1" dirty="0">
                <a:latin typeface="Cambria" panose="02040503050406030204" pitchFamily="18" charset="0"/>
              </a:rPr>
              <a:t>“To prevent the introduction, establishment, and spread of Bighead, Black, Grass, and Silver Carp populations in the Great Lakes”</a:t>
            </a:r>
          </a:p>
          <a:p>
            <a:pPr marL="0" indent="0">
              <a:buNone/>
            </a:pPr>
            <a:endParaRPr lang="en-US" sz="2400" b="1" i="1" dirty="0">
              <a:latin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1628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2017 Action Plan</a:t>
            </a:r>
          </a:p>
        </p:txBody>
      </p:sp>
    </p:spTree>
    <p:extLst>
      <p:ext uri="{BB962C8B-B14F-4D97-AF65-F5344CB8AC3E}">
        <p14:creationId xmlns:p14="http://schemas.microsoft.com/office/powerpoint/2010/main" val="38667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ACRCC Structure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77887"/>
            <a:ext cx="7543800" cy="3965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2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62204" y="571581"/>
            <a:ext cx="8229599" cy="9144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mbria" panose="02040503050406030204" pitchFamily="18" charset="0"/>
                <a:cs typeface="Calibri" panose="020F0502020204030204" pitchFamily="34" charset="0"/>
              </a:rPr>
              <a:t>Prevention Focused at Potential             Basin Entry Pathways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19630" r="47081" b="36587"/>
          <a:stretch/>
        </p:blipFill>
        <p:spPr>
          <a:xfrm>
            <a:off x="3124200" y="3021874"/>
            <a:ext cx="5668566" cy="345512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736" r="5305" b="1917"/>
          <a:stretch/>
        </p:blipFill>
        <p:spPr bwMode="auto">
          <a:xfrm>
            <a:off x="457200" y="1752599"/>
            <a:ext cx="3124200" cy="4128407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1714381"/>
            <a:ext cx="320040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Primary</a:t>
            </a:r>
          </a:p>
          <a:p>
            <a:r>
              <a:rPr lang="en-US" b="1" dirty="0">
                <a:solidFill>
                  <a:schemeClr val="bg1"/>
                </a:solidFill>
              </a:rPr>
              <a:t>Chicago Area Waterway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048000"/>
            <a:ext cx="173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Secondary</a:t>
            </a:r>
          </a:p>
        </p:txBody>
      </p:sp>
      <p:sp>
        <p:nvSpPr>
          <p:cNvPr id="10" name="Oval 9"/>
          <p:cNvSpPr/>
          <p:nvPr/>
        </p:nvSpPr>
        <p:spPr>
          <a:xfrm>
            <a:off x="6263283" y="5867400"/>
            <a:ext cx="518516" cy="516082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5105400" y="5524500"/>
            <a:ext cx="533400" cy="4953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38948" y="1896583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Primary Pathway – Chicago Area Waterway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18 Intermittent Secondary Pathways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741188"/>
            <a:ext cx="5969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 rot="2064815">
            <a:off x="714504" y="3305421"/>
            <a:ext cx="1295400" cy="263062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19300" y="5029200"/>
            <a:ext cx="3086100" cy="742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84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762000" y="1981200"/>
            <a:ext cx="5257799" cy="462654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2017 Highlights:</a:t>
            </a:r>
          </a:p>
          <a:p>
            <a:pPr marL="0" indent="0">
              <a:buNone/>
            </a:pPr>
            <a:endParaRPr lang="en-US" sz="2400" b="1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Builds on 2016 Action Plan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Includes over 60 collaborative agency projects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Supports the ACRCC 2017 Monitoring and Response activities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Early detection, rapid response and contingency plann</a:t>
            </a:r>
            <a:r>
              <a:rPr lang="en-US" sz="1600" dirty="0">
                <a:latin typeface="Cambria" panose="02040503050406030204" pitchFamily="18" charset="0"/>
              </a:rPr>
              <a:t>ing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Includes new out-year planning goals and objectives 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Supports long-term agency coordination and strategic planning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3914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</a:rPr>
              <a:t>2017 Action Plan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778638" y="23622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4" imgW="5829298" imgH="7543753" progId="AcroExch.Document.DC">
                  <p:embed/>
                </p:oleObj>
              </mc:Choice>
              <mc:Fallback>
                <p:oleObj name="Acrobat Document" r:id="rId4" imgW="5829298" imgH="7543753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8638" y="2362200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38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76"/>
          <p:cNvSpPr>
            <a:spLocks noGrp="1"/>
          </p:cNvSpPr>
          <p:nvPr>
            <p:ph idx="1"/>
          </p:nvPr>
        </p:nvSpPr>
        <p:spPr>
          <a:xfrm>
            <a:off x="649754" y="1781212"/>
            <a:ext cx="6665445" cy="462654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2017 Key Initiatives:</a:t>
            </a:r>
          </a:p>
          <a:p>
            <a:pPr marL="0" indent="0">
              <a:buNone/>
            </a:pPr>
            <a:endParaRPr lang="en-US" sz="2400" b="1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Construction of a new electric barrier</a:t>
            </a:r>
          </a:p>
          <a:p>
            <a:pPr lvl="0">
              <a:buClr>
                <a:srgbClr val="0536B3"/>
              </a:buClr>
            </a:pPr>
            <a:r>
              <a:rPr lang="en-US" sz="2400" dirty="0">
                <a:latin typeface="Cambria" panose="02040503050406030204" pitchFamily="18" charset="0"/>
              </a:rPr>
              <a:t>Intermittent Pathways: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Closure actions at Ohio-Erie Canal and Little Killbuck Creek Pathways</a:t>
            </a:r>
          </a:p>
          <a:p>
            <a:pPr lvl="0">
              <a:buClr>
                <a:srgbClr val="0536B3"/>
              </a:buClr>
            </a:pPr>
            <a:r>
              <a:rPr lang="en-US" sz="2400" dirty="0">
                <a:latin typeface="Cambria" panose="02040503050406030204" pitchFamily="18" charset="0"/>
              </a:rPr>
              <a:t>Continuation of Brandon Road efforts </a:t>
            </a:r>
          </a:p>
          <a:p>
            <a:r>
              <a:rPr lang="en-US" sz="2400" dirty="0">
                <a:latin typeface="Cambria" panose="02040503050406030204" pitchFamily="18" charset="0"/>
              </a:rPr>
              <a:t>Development of new </a:t>
            </a:r>
            <a:r>
              <a:rPr lang="en-US" sz="2400" i="1" dirty="0">
                <a:latin typeface="Cambria" panose="02040503050406030204" pitchFamily="18" charset="0"/>
              </a:rPr>
              <a:t>detection and removal </a:t>
            </a:r>
            <a:r>
              <a:rPr lang="en-US" sz="2400" dirty="0">
                <a:latin typeface="Cambria" panose="02040503050406030204" pitchFamily="18" charset="0"/>
              </a:rPr>
              <a:t>techniques and gears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3152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</a:rPr>
              <a:t>2017 Action Plan</a:t>
            </a:r>
          </a:p>
        </p:txBody>
      </p:sp>
    </p:spTree>
    <p:extLst>
      <p:ext uri="{BB962C8B-B14F-4D97-AF65-F5344CB8AC3E}">
        <p14:creationId xmlns:p14="http://schemas.microsoft.com/office/powerpoint/2010/main" val="223393689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2023</Words>
  <Application>Microsoft Office PowerPoint</Application>
  <PresentationFormat>On-screen Show (4:3)</PresentationFormat>
  <Paragraphs>457</Paragraphs>
  <Slides>33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맑은 고딕</vt:lpstr>
      <vt:lpstr>Arial</vt:lpstr>
      <vt:lpstr>Calibri</vt:lpstr>
      <vt:lpstr>Cambria</vt:lpstr>
      <vt:lpstr>Gill Sans MT</vt:lpstr>
      <vt:lpstr>Times New Roman</vt:lpstr>
      <vt:lpstr>Wingdings</vt:lpstr>
      <vt:lpstr>Wingdings 2</vt:lpstr>
      <vt:lpstr>Wingdings 3</vt:lpstr>
      <vt:lpstr>Custom Design</vt:lpstr>
      <vt:lpstr>1_Custom Design</vt:lpstr>
      <vt:lpstr>3_Mountain</vt:lpstr>
      <vt:lpstr>2_Mountain</vt:lpstr>
      <vt:lpstr>4_Mountain</vt:lpstr>
      <vt:lpstr>Acrobat Document</vt:lpstr>
      <vt:lpstr>Asian Carp Regional Coordinating Committee</vt:lpstr>
      <vt:lpstr>PowerPoint Presentation</vt:lpstr>
      <vt:lpstr>PowerPoint Presentation</vt:lpstr>
      <vt:lpstr>2017 Action Plan</vt:lpstr>
      <vt:lpstr>2017 Action Plan</vt:lpstr>
      <vt:lpstr>ACRCC Structure</vt:lpstr>
      <vt:lpstr>Prevention Focused at Potential             Basin Entry Pathways </vt:lpstr>
      <vt:lpstr>2017 Action Plan</vt:lpstr>
      <vt:lpstr>2017 Action Plan</vt:lpstr>
      <vt:lpstr>2017 Action Plan </vt:lpstr>
      <vt:lpstr> Monitoring and Response Plan </vt:lpstr>
      <vt:lpstr>Bill Bolen  Co-chair of the ACRCC and USEPA Senior Advisor </vt:lpstr>
      <vt:lpstr>GLRI Asian Carp  2010 - 2017</vt:lpstr>
      <vt:lpstr>Asian Carp Agency Funding  2010 - 2017</vt:lpstr>
      <vt:lpstr>PowerPoint Presentation</vt:lpstr>
      <vt:lpstr>PowerPoint Presentation</vt:lpstr>
      <vt:lpstr>USFWS 2017 Monitoring Activities</vt:lpstr>
      <vt:lpstr>2016 USFWS Barge Studies</vt:lpstr>
      <vt:lpstr>PowerPoint Presentation</vt:lpstr>
      <vt:lpstr>PowerPoint Presentation</vt:lpstr>
      <vt:lpstr>PowerPoint Presentation</vt:lpstr>
      <vt:lpstr>Actions to Date have Made a Difference</vt:lpstr>
      <vt:lpstr>Contingency Planning for the Upper Illinois Waterway </vt:lpstr>
      <vt:lpstr>Monitoring and Response Work Group Status</vt:lpstr>
      <vt:lpstr>Additional Activities </vt:lpstr>
      <vt:lpstr>Asian Carp Technologies Update</vt:lpstr>
      <vt:lpstr>Control Tool Status</vt:lpstr>
      <vt:lpstr>2017 Actions</vt:lpstr>
      <vt:lpstr>2017 Actions</vt:lpstr>
      <vt:lpstr>2017 Actions</vt:lpstr>
      <vt:lpstr>USACE 2017 Actions</vt:lpstr>
      <vt:lpstr>Key 2017 USACE Projects</vt:lpstr>
      <vt:lpstr>PowerPoint Presentation</vt:lpstr>
    </vt:vector>
  </TitlesOfParts>
  <Company>Tetra Tech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2015 Asian Carp Funding – President’s Budget</dc:title>
  <dc:creator>Peterca, Adam</dc:creator>
  <cp:lastModifiedBy>Eugene Shestakov</cp:lastModifiedBy>
  <cp:revision>134</cp:revision>
  <dcterms:created xsi:type="dcterms:W3CDTF">2014-06-16T16:23:10Z</dcterms:created>
  <dcterms:modified xsi:type="dcterms:W3CDTF">2017-03-30T14:48:15Z</dcterms:modified>
</cp:coreProperties>
</file>